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 Kumar" userId="a7e013b0fa01c47e" providerId="LiveId" clId="{63E132A6-814D-4293-B526-B86DA29F0044}"/>
    <pc:docChg chg="modSld">
      <pc:chgData name="Kim Kumar" userId="a7e013b0fa01c47e" providerId="LiveId" clId="{63E132A6-814D-4293-B526-B86DA29F0044}" dt="2025-04-08T23:54:33.184" v="24" actId="255"/>
      <pc:docMkLst>
        <pc:docMk/>
      </pc:docMkLst>
      <pc:sldChg chg="modSp mod">
        <pc:chgData name="Kim Kumar" userId="a7e013b0fa01c47e" providerId="LiveId" clId="{63E132A6-814D-4293-B526-B86DA29F0044}" dt="2025-04-08T23:50:18.824" v="0" actId="255"/>
        <pc:sldMkLst>
          <pc:docMk/>
          <pc:sldMk cId="2211444129" sldId="257"/>
        </pc:sldMkLst>
        <pc:spChg chg="mod">
          <ac:chgData name="Kim Kumar" userId="a7e013b0fa01c47e" providerId="LiveId" clId="{63E132A6-814D-4293-B526-B86DA29F0044}" dt="2025-04-08T23:50:18.824" v="0" actId="255"/>
          <ac:spMkLst>
            <pc:docMk/>
            <pc:sldMk cId="2211444129" sldId="257"/>
            <ac:spMk id="2" creationId="{BF891727-6127-2C3B-DC53-12CE0185B73F}"/>
          </ac:spMkLst>
        </pc:spChg>
      </pc:sldChg>
      <pc:sldChg chg="modSp mod">
        <pc:chgData name="Kim Kumar" userId="a7e013b0fa01c47e" providerId="LiveId" clId="{63E132A6-814D-4293-B526-B86DA29F0044}" dt="2025-04-08T23:50:27.093" v="1" actId="255"/>
        <pc:sldMkLst>
          <pc:docMk/>
          <pc:sldMk cId="2216117268" sldId="258"/>
        </pc:sldMkLst>
        <pc:spChg chg="mod">
          <ac:chgData name="Kim Kumar" userId="a7e013b0fa01c47e" providerId="LiveId" clId="{63E132A6-814D-4293-B526-B86DA29F0044}" dt="2025-04-08T23:50:27.093" v="1" actId="255"/>
          <ac:spMkLst>
            <pc:docMk/>
            <pc:sldMk cId="2216117268" sldId="258"/>
            <ac:spMk id="2" creationId="{3642200F-1E7E-DB23-8390-D2C6BC6883A5}"/>
          </ac:spMkLst>
        </pc:spChg>
      </pc:sldChg>
      <pc:sldChg chg="modSp mod">
        <pc:chgData name="Kim Kumar" userId="a7e013b0fa01c47e" providerId="LiveId" clId="{63E132A6-814D-4293-B526-B86DA29F0044}" dt="2025-04-08T23:50:43.447" v="2" actId="255"/>
        <pc:sldMkLst>
          <pc:docMk/>
          <pc:sldMk cId="1298240015" sldId="259"/>
        </pc:sldMkLst>
        <pc:spChg chg="mod">
          <ac:chgData name="Kim Kumar" userId="a7e013b0fa01c47e" providerId="LiveId" clId="{63E132A6-814D-4293-B526-B86DA29F0044}" dt="2025-04-08T23:50:43.447" v="2" actId="255"/>
          <ac:spMkLst>
            <pc:docMk/>
            <pc:sldMk cId="1298240015" sldId="259"/>
            <ac:spMk id="2" creationId="{A1008150-DE9B-2E3C-22A8-08DC085A9219}"/>
          </ac:spMkLst>
        </pc:spChg>
      </pc:sldChg>
      <pc:sldChg chg="modSp mod">
        <pc:chgData name="Kim Kumar" userId="a7e013b0fa01c47e" providerId="LiveId" clId="{63E132A6-814D-4293-B526-B86DA29F0044}" dt="2025-04-08T23:50:52.237" v="3" actId="255"/>
        <pc:sldMkLst>
          <pc:docMk/>
          <pc:sldMk cId="1127435016" sldId="260"/>
        </pc:sldMkLst>
        <pc:spChg chg="mod">
          <ac:chgData name="Kim Kumar" userId="a7e013b0fa01c47e" providerId="LiveId" clId="{63E132A6-814D-4293-B526-B86DA29F0044}" dt="2025-04-08T23:50:52.237" v="3" actId="255"/>
          <ac:spMkLst>
            <pc:docMk/>
            <pc:sldMk cId="1127435016" sldId="260"/>
            <ac:spMk id="2" creationId="{0AFEBB3E-C1F6-3070-5EA9-73AA4DFB8E55}"/>
          </ac:spMkLst>
        </pc:spChg>
      </pc:sldChg>
      <pc:sldChg chg="modSp mod">
        <pc:chgData name="Kim Kumar" userId="a7e013b0fa01c47e" providerId="LiveId" clId="{63E132A6-814D-4293-B526-B86DA29F0044}" dt="2025-04-08T23:50:59.920" v="4" actId="255"/>
        <pc:sldMkLst>
          <pc:docMk/>
          <pc:sldMk cId="1630378554" sldId="261"/>
        </pc:sldMkLst>
        <pc:spChg chg="mod">
          <ac:chgData name="Kim Kumar" userId="a7e013b0fa01c47e" providerId="LiveId" clId="{63E132A6-814D-4293-B526-B86DA29F0044}" dt="2025-04-08T23:50:59.920" v="4" actId="255"/>
          <ac:spMkLst>
            <pc:docMk/>
            <pc:sldMk cId="1630378554" sldId="261"/>
            <ac:spMk id="2" creationId="{05E8841E-62A2-1ECA-9E74-AC9E1D5B6E11}"/>
          </ac:spMkLst>
        </pc:spChg>
      </pc:sldChg>
      <pc:sldChg chg="modSp mod">
        <pc:chgData name="Kim Kumar" userId="a7e013b0fa01c47e" providerId="LiveId" clId="{63E132A6-814D-4293-B526-B86DA29F0044}" dt="2025-04-08T23:51:10.576" v="5" actId="255"/>
        <pc:sldMkLst>
          <pc:docMk/>
          <pc:sldMk cId="1145640416" sldId="262"/>
        </pc:sldMkLst>
        <pc:spChg chg="mod">
          <ac:chgData name="Kim Kumar" userId="a7e013b0fa01c47e" providerId="LiveId" clId="{63E132A6-814D-4293-B526-B86DA29F0044}" dt="2025-04-08T23:51:10.576" v="5" actId="255"/>
          <ac:spMkLst>
            <pc:docMk/>
            <pc:sldMk cId="1145640416" sldId="262"/>
            <ac:spMk id="2" creationId="{A339EE73-60EE-51F7-0DBD-FFFFBC6AB9D5}"/>
          </ac:spMkLst>
        </pc:spChg>
      </pc:sldChg>
      <pc:sldChg chg="modSp mod">
        <pc:chgData name="Kim Kumar" userId="a7e013b0fa01c47e" providerId="LiveId" clId="{63E132A6-814D-4293-B526-B86DA29F0044}" dt="2025-04-08T23:51:19.511" v="6" actId="255"/>
        <pc:sldMkLst>
          <pc:docMk/>
          <pc:sldMk cId="3503793093" sldId="263"/>
        </pc:sldMkLst>
        <pc:spChg chg="mod">
          <ac:chgData name="Kim Kumar" userId="a7e013b0fa01c47e" providerId="LiveId" clId="{63E132A6-814D-4293-B526-B86DA29F0044}" dt="2025-04-08T23:51:19.511" v="6" actId="255"/>
          <ac:spMkLst>
            <pc:docMk/>
            <pc:sldMk cId="3503793093" sldId="263"/>
            <ac:spMk id="2" creationId="{25CDE068-5616-8F7D-AEE8-DC70F6589E06}"/>
          </ac:spMkLst>
        </pc:spChg>
      </pc:sldChg>
      <pc:sldChg chg="modSp mod">
        <pc:chgData name="Kim Kumar" userId="a7e013b0fa01c47e" providerId="LiveId" clId="{63E132A6-814D-4293-B526-B86DA29F0044}" dt="2025-04-08T23:51:42.676" v="7" actId="255"/>
        <pc:sldMkLst>
          <pc:docMk/>
          <pc:sldMk cId="2967158472" sldId="264"/>
        </pc:sldMkLst>
        <pc:spChg chg="mod">
          <ac:chgData name="Kim Kumar" userId="a7e013b0fa01c47e" providerId="LiveId" clId="{63E132A6-814D-4293-B526-B86DA29F0044}" dt="2025-04-08T23:51:42.676" v="7" actId="255"/>
          <ac:spMkLst>
            <pc:docMk/>
            <pc:sldMk cId="2967158472" sldId="264"/>
            <ac:spMk id="2" creationId="{6741DD2C-2A60-F49E-BDB1-9E3F045A51A6}"/>
          </ac:spMkLst>
        </pc:spChg>
      </pc:sldChg>
      <pc:sldChg chg="modSp mod">
        <pc:chgData name="Kim Kumar" userId="a7e013b0fa01c47e" providerId="LiveId" clId="{63E132A6-814D-4293-B526-B86DA29F0044}" dt="2025-04-08T23:51:51.331" v="8" actId="255"/>
        <pc:sldMkLst>
          <pc:docMk/>
          <pc:sldMk cId="1060200744" sldId="265"/>
        </pc:sldMkLst>
        <pc:spChg chg="mod">
          <ac:chgData name="Kim Kumar" userId="a7e013b0fa01c47e" providerId="LiveId" clId="{63E132A6-814D-4293-B526-B86DA29F0044}" dt="2025-04-08T23:51:51.331" v="8" actId="255"/>
          <ac:spMkLst>
            <pc:docMk/>
            <pc:sldMk cId="1060200744" sldId="265"/>
            <ac:spMk id="2" creationId="{A7198BDE-A7C9-23D0-CB4A-43DFB3C5822C}"/>
          </ac:spMkLst>
        </pc:spChg>
      </pc:sldChg>
      <pc:sldChg chg="modSp mod">
        <pc:chgData name="Kim Kumar" userId="a7e013b0fa01c47e" providerId="LiveId" clId="{63E132A6-814D-4293-B526-B86DA29F0044}" dt="2025-04-08T23:52:04.453" v="9" actId="255"/>
        <pc:sldMkLst>
          <pc:docMk/>
          <pc:sldMk cId="3170349156" sldId="266"/>
        </pc:sldMkLst>
        <pc:spChg chg="mod">
          <ac:chgData name="Kim Kumar" userId="a7e013b0fa01c47e" providerId="LiveId" clId="{63E132A6-814D-4293-B526-B86DA29F0044}" dt="2025-04-08T23:52:04.453" v="9" actId="255"/>
          <ac:spMkLst>
            <pc:docMk/>
            <pc:sldMk cId="3170349156" sldId="266"/>
            <ac:spMk id="2" creationId="{1C02EB1F-86D4-F022-1F4C-1BA7D2E61B5F}"/>
          </ac:spMkLst>
        </pc:spChg>
      </pc:sldChg>
      <pc:sldChg chg="modSp mod">
        <pc:chgData name="Kim Kumar" userId="a7e013b0fa01c47e" providerId="LiveId" clId="{63E132A6-814D-4293-B526-B86DA29F0044}" dt="2025-04-08T23:52:25.758" v="11" actId="255"/>
        <pc:sldMkLst>
          <pc:docMk/>
          <pc:sldMk cId="1257830023" sldId="267"/>
        </pc:sldMkLst>
        <pc:spChg chg="mod">
          <ac:chgData name="Kim Kumar" userId="a7e013b0fa01c47e" providerId="LiveId" clId="{63E132A6-814D-4293-B526-B86DA29F0044}" dt="2025-04-08T23:52:25.758" v="11" actId="255"/>
          <ac:spMkLst>
            <pc:docMk/>
            <pc:sldMk cId="1257830023" sldId="267"/>
            <ac:spMk id="2" creationId="{32EC5438-E3BC-0332-4DED-0E80B6510A7B}"/>
          </ac:spMkLst>
        </pc:spChg>
      </pc:sldChg>
      <pc:sldChg chg="modSp mod">
        <pc:chgData name="Kim Kumar" userId="a7e013b0fa01c47e" providerId="LiveId" clId="{63E132A6-814D-4293-B526-B86DA29F0044}" dt="2025-04-08T23:52:33.654" v="12" actId="255"/>
        <pc:sldMkLst>
          <pc:docMk/>
          <pc:sldMk cId="978585106" sldId="268"/>
        </pc:sldMkLst>
        <pc:spChg chg="mod">
          <ac:chgData name="Kim Kumar" userId="a7e013b0fa01c47e" providerId="LiveId" clId="{63E132A6-814D-4293-B526-B86DA29F0044}" dt="2025-04-08T23:52:33.654" v="12" actId="255"/>
          <ac:spMkLst>
            <pc:docMk/>
            <pc:sldMk cId="978585106" sldId="268"/>
            <ac:spMk id="2" creationId="{0CCF0D21-4F74-6622-EF0E-D5563475CBE1}"/>
          </ac:spMkLst>
        </pc:spChg>
      </pc:sldChg>
      <pc:sldChg chg="modSp mod">
        <pc:chgData name="Kim Kumar" userId="a7e013b0fa01c47e" providerId="LiveId" clId="{63E132A6-814D-4293-B526-B86DA29F0044}" dt="2025-04-08T23:52:41.712" v="13" actId="255"/>
        <pc:sldMkLst>
          <pc:docMk/>
          <pc:sldMk cId="992697756" sldId="269"/>
        </pc:sldMkLst>
        <pc:spChg chg="mod">
          <ac:chgData name="Kim Kumar" userId="a7e013b0fa01c47e" providerId="LiveId" clId="{63E132A6-814D-4293-B526-B86DA29F0044}" dt="2025-04-08T23:52:41.712" v="13" actId="255"/>
          <ac:spMkLst>
            <pc:docMk/>
            <pc:sldMk cId="992697756" sldId="269"/>
            <ac:spMk id="2" creationId="{8B5F5B3F-9EAD-7C95-5530-7FD62A856D6F}"/>
          </ac:spMkLst>
        </pc:spChg>
      </pc:sldChg>
      <pc:sldChg chg="modSp mod">
        <pc:chgData name="Kim Kumar" userId="a7e013b0fa01c47e" providerId="LiveId" clId="{63E132A6-814D-4293-B526-B86DA29F0044}" dt="2025-04-08T23:52:50.473" v="14" actId="255"/>
        <pc:sldMkLst>
          <pc:docMk/>
          <pc:sldMk cId="1730230831" sldId="270"/>
        </pc:sldMkLst>
        <pc:spChg chg="mod">
          <ac:chgData name="Kim Kumar" userId="a7e013b0fa01c47e" providerId="LiveId" clId="{63E132A6-814D-4293-B526-B86DA29F0044}" dt="2025-04-08T23:52:50.473" v="14" actId="255"/>
          <ac:spMkLst>
            <pc:docMk/>
            <pc:sldMk cId="1730230831" sldId="270"/>
            <ac:spMk id="2" creationId="{28C30319-88C9-68CB-9773-7A98BBB5E628}"/>
          </ac:spMkLst>
        </pc:spChg>
      </pc:sldChg>
      <pc:sldChg chg="modSp mod">
        <pc:chgData name="Kim Kumar" userId="a7e013b0fa01c47e" providerId="LiveId" clId="{63E132A6-814D-4293-B526-B86DA29F0044}" dt="2025-04-08T23:53:00.504" v="15" actId="255"/>
        <pc:sldMkLst>
          <pc:docMk/>
          <pc:sldMk cId="1279619732" sldId="271"/>
        </pc:sldMkLst>
        <pc:spChg chg="mod">
          <ac:chgData name="Kim Kumar" userId="a7e013b0fa01c47e" providerId="LiveId" clId="{63E132A6-814D-4293-B526-B86DA29F0044}" dt="2025-04-08T23:53:00.504" v="15" actId="255"/>
          <ac:spMkLst>
            <pc:docMk/>
            <pc:sldMk cId="1279619732" sldId="271"/>
            <ac:spMk id="2" creationId="{8925176A-B291-F25C-4A29-892F78F4F171}"/>
          </ac:spMkLst>
        </pc:spChg>
      </pc:sldChg>
      <pc:sldChg chg="modSp mod">
        <pc:chgData name="Kim Kumar" userId="a7e013b0fa01c47e" providerId="LiveId" clId="{63E132A6-814D-4293-B526-B86DA29F0044}" dt="2025-04-08T23:53:11.113" v="16" actId="255"/>
        <pc:sldMkLst>
          <pc:docMk/>
          <pc:sldMk cId="457282578" sldId="272"/>
        </pc:sldMkLst>
        <pc:spChg chg="mod">
          <ac:chgData name="Kim Kumar" userId="a7e013b0fa01c47e" providerId="LiveId" clId="{63E132A6-814D-4293-B526-B86DA29F0044}" dt="2025-04-08T23:53:11.113" v="16" actId="255"/>
          <ac:spMkLst>
            <pc:docMk/>
            <pc:sldMk cId="457282578" sldId="272"/>
            <ac:spMk id="2" creationId="{F4576303-3F9F-EB5A-2FEE-4A351FEABF2D}"/>
          </ac:spMkLst>
        </pc:spChg>
      </pc:sldChg>
      <pc:sldChg chg="modSp mod">
        <pc:chgData name="Kim Kumar" userId="a7e013b0fa01c47e" providerId="LiveId" clId="{63E132A6-814D-4293-B526-B86DA29F0044}" dt="2025-04-08T23:53:19.416" v="17" actId="255"/>
        <pc:sldMkLst>
          <pc:docMk/>
          <pc:sldMk cId="1082119838" sldId="273"/>
        </pc:sldMkLst>
        <pc:spChg chg="mod">
          <ac:chgData name="Kim Kumar" userId="a7e013b0fa01c47e" providerId="LiveId" clId="{63E132A6-814D-4293-B526-B86DA29F0044}" dt="2025-04-08T23:53:19.416" v="17" actId="255"/>
          <ac:spMkLst>
            <pc:docMk/>
            <pc:sldMk cId="1082119838" sldId="273"/>
            <ac:spMk id="2" creationId="{5978D5E7-9BAF-B47C-9DBC-F9952BA6EA15}"/>
          </ac:spMkLst>
        </pc:spChg>
      </pc:sldChg>
      <pc:sldChg chg="modSp mod">
        <pc:chgData name="Kim Kumar" userId="a7e013b0fa01c47e" providerId="LiveId" clId="{63E132A6-814D-4293-B526-B86DA29F0044}" dt="2025-04-08T23:53:31.019" v="18" actId="255"/>
        <pc:sldMkLst>
          <pc:docMk/>
          <pc:sldMk cId="903679652" sldId="274"/>
        </pc:sldMkLst>
        <pc:spChg chg="mod">
          <ac:chgData name="Kim Kumar" userId="a7e013b0fa01c47e" providerId="LiveId" clId="{63E132A6-814D-4293-B526-B86DA29F0044}" dt="2025-04-08T23:53:31.019" v="18" actId="255"/>
          <ac:spMkLst>
            <pc:docMk/>
            <pc:sldMk cId="903679652" sldId="274"/>
            <ac:spMk id="2" creationId="{66CF295A-36C6-B20A-8F25-70F66A22B4C5}"/>
          </ac:spMkLst>
        </pc:spChg>
      </pc:sldChg>
      <pc:sldChg chg="modSp mod">
        <pc:chgData name="Kim Kumar" userId="a7e013b0fa01c47e" providerId="LiveId" clId="{63E132A6-814D-4293-B526-B86DA29F0044}" dt="2025-04-08T23:53:41.548" v="19" actId="255"/>
        <pc:sldMkLst>
          <pc:docMk/>
          <pc:sldMk cId="115239038" sldId="275"/>
        </pc:sldMkLst>
        <pc:spChg chg="mod">
          <ac:chgData name="Kim Kumar" userId="a7e013b0fa01c47e" providerId="LiveId" clId="{63E132A6-814D-4293-B526-B86DA29F0044}" dt="2025-04-08T23:53:41.548" v="19" actId="255"/>
          <ac:spMkLst>
            <pc:docMk/>
            <pc:sldMk cId="115239038" sldId="275"/>
            <ac:spMk id="2" creationId="{2F4AA58F-B1ED-C9F7-A84A-4554B1713CB4}"/>
          </ac:spMkLst>
        </pc:spChg>
      </pc:sldChg>
      <pc:sldChg chg="modSp mod">
        <pc:chgData name="Kim Kumar" userId="a7e013b0fa01c47e" providerId="LiveId" clId="{63E132A6-814D-4293-B526-B86DA29F0044}" dt="2025-04-08T23:53:50.404" v="20" actId="255"/>
        <pc:sldMkLst>
          <pc:docMk/>
          <pc:sldMk cId="202300237" sldId="276"/>
        </pc:sldMkLst>
        <pc:spChg chg="mod">
          <ac:chgData name="Kim Kumar" userId="a7e013b0fa01c47e" providerId="LiveId" clId="{63E132A6-814D-4293-B526-B86DA29F0044}" dt="2025-04-08T23:53:50.404" v="20" actId="255"/>
          <ac:spMkLst>
            <pc:docMk/>
            <pc:sldMk cId="202300237" sldId="276"/>
            <ac:spMk id="2" creationId="{885008ED-A462-84A2-B41B-11F9601A6946}"/>
          </ac:spMkLst>
        </pc:spChg>
      </pc:sldChg>
      <pc:sldChg chg="modSp mod">
        <pc:chgData name="Kim Kumar" userId="a7e013b0fa01c47e" providerId="LiveId" clId="{63E132A6-814D-4293-B526-B86DA29F0044}" dt="2025-04-08T23:54:05.423" v="21" actId="255"/>
        <pc:sldMkLst>
          <pc:docMk/>
          <pc:sldMk cId="939270982" sldId="277"/>
        </pc:sldMkLst>
        <pc:spChg chg="mod">
          <ac:chgData name="Kim Kumar" userId="a7e013b0fa01c47e" providerId="LiveId" clId="{63E132A6-814D-4293-B526-B86DA29F0044}" dt="2025-04-08T23:54:05.423" v="21" actId="255"/>
          <ac:spMkLst>
            <pc:docMk/>
            <pc:sldMk cId="939270982" sldId="277"/>
            <ac:spMk id="2" creationId="{B3AACFBB-260D-FCBF-3F92-F26E5C4488BD}"/>
          </ac:spMkLst>
        </pc:spChg>
      </pc:sldChg>
      <pc:sldChg chg="modSp mod">
        <pc:chgData name="Kim Kumar" userId="a7e013b0fa01c47e" providerId="LiveId" clId="{63E132A6-814D-4293-B526-B86DA29F0044}" dt="2025-04-08T23:54:14.383" v="22" actId="255"/>
        <pc:sldMkLst>
          <pc:docMk/>
          <pc:sldMk cId="3772974093" sldId="278"/>
        </pc:sldMkLst>
        <pc:spChg chg="mod">
          <ac:chgData name="Kim Kumar" userId="a7e013b0fa01c47e" providerId="LiveId" clId="{63E132A6-814D-4293-B526-B86DA29F0044}" dt="2025-04-08T23:54:14.383" v="22" actId="255"/>
          <ac:spMkLst>
            <pc:docMk/>
            <pc:sldMk cId="3772974093" sldId="278"/>
            <ac:spMk id="2" creationId="{47729D7A-B040-8FD0-36FB-6848DD6D4CA3}"/>
          </ac:spMkLst>
        </pc:spChg>
      </pc:sldChg>
      <pc:sldChg chg="modSp mod">
        <pc:chgData name="Kim Kumar" userId="a7e013b0fa01c47e" providerId="LiveId" clId="{63E132A6-814D-4293-B526-B86DA29F0044}" dt="2025-04-08T23:54:21.997" v="23" actId="255"/>
        <pc:sldMkLst>
          <pc:docMk/>
          <pc:sldMk cId="900494789" sldId="279"/>
        </pc:sldMkLst>
        <pc:spChg chg="mod">
          <ac:chgData name="Kim Kumar" userId="a7e013b0fa01c47e" providerId="LiveId" clId="{63E132A6-814D-4293-B526-B86DA29F0044}" dt="2025-04-08T23:54:21.997" v="23" actId="255"/>
          <ac:spMkLst>
            <pc:docMk/>
            <pc:sldMk cId="900494789" sldId="279"/>
            <ac:spMk id="2" creationId="{23A956FE-83E7-0BF2-FF89-445E6E7A7FC4}"/>
          </ac:spMkLst>
        </pc:spChg>
      </pc:sldChg>
      <pc:sldChg chg="modSp mod">
        <pc:chgData name="Kim Kumar" userId="a7e013b0fa01c47e" providerId="LiveId" clId="{63E132A6-814D-4293-B526-B86DA29F0044}" dt="2025-04-08T23:54:33.184" v="24" actId="255"/>
        <pc:sldMkLst>
          <pc:docMk/>
          <pc:sldMk cId="1214328954" sldId="280"/>
        </pc:sldMkLst>
        <pc:spChg chg="mod">
          <ac:chgData name="Kim Kumar" userId="a7e013b0fa01c47e" providerId="LiveId" clId="{63E132A6-814D-4293-B526-B86DA29F0044}" dt="2025-04-08T23:54:33.184" v="24" actId="255"/>
          <ac:spMkLst>
            <pc:docMk/>
            <pc:sldMk cId="1214328954" sldId="280"/>
            <ac:spMk id="2" creationId="{834ED6EA-428C-A874-66E7-214D863F488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17BC-9585-E2F9-A8B6-1FB0B218D4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FBCC831-AD3E-EBA6-60D1-4F3799A7EF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EC4F458-78BB-33BF-F863-13277EED98DF}"/>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5" name="Footer Placeholder 4">
            <a:extLst>
              <a:ext uri="{FF2B5EF4-FFF2-40B4-BE49-F238E27FC236}">
                <a16:creationId xmlns:a16="http://schemas.microsoft.com/office/drawing/2014/main" id="{3CB5319F-9652-64D5-149C-5438C53B37C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63ED386-B8BB-60B9-514D-983EB90DFBD2}"/>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340247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1EE56-6E54-436A-895C-B3D8CB6CE59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667BFD3-5361-E12D-9B5B-9986A338DA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E2BC1CD-4321-331F-CC52-C4AC34D1EEAF}"/>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5" name="Footer Placeholder 4">
            <a:extLst>
              <a:ext uri="{FF2B5EF4-FFF2-40B4-BE49-F238E27FC236}">
                <a16:creationId xmlns:a16="http://schemas.microsoft.com/office/drawing/2014/main" id="{D26FDB8C-36BB-E62F-6B4E-93C18144A25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D81175F-000C-E667-465F-70A8FB797F62}"/>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09793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65CD83-0A82-D783-CB65-4F214B7B00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C6F62FE-F9C4-9506-DF23-89B3F3485B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7CC7BE2-A81F-044B-2BE3-8CB717C7FE4F}"/>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5" name="Footer Placeholder 4">
            <a:extLst>
              <a:ext uri="{FF2B5EF4-FFF2-40B4-BE49-F238E27FC236}">
                <a16:creationId xmlns:a16="http://schemas.microsoft.com/office/drawing/2014/main" id="{39B79030-6A7C-9EF3-A7BD-379F1D446B0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C70BB80-4282-6B3F-DEDD-329A74CE4361}"/>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81060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EE60-25B8-2C54-CE73-5F6ADE03972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40A953B-352C-106E-C144-9189514F7F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655CB11-3B22-E4CF-C8A6-DC2FF2DD0B70}"/>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5" name="Footer Placeholder 4">
            <a:extLst>
              <a:ext uri="{FF2B5EF4-FFF2-40B4-BE49-F238E27FC236}">
                <a16:creationId xmlns:a16="http://schemas.microsoft.com/office/drawing/2014/main" id="{BE6FECDC-FC70-5173-0CBA-217F8BFEEAF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B604BE8-48CF-6F23-BAEE-882AB43B7DB5}"/>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981764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48440-C9A7-4497-CD72-FE67CE27F7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E90AAE5-DA90-5F9E-CADA-1487343C94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B5503E-F08B-4234-F5AB-244B61B7434B}"/>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5" name="Footer Placeholder 4">
            <a:extLst>
              <a:ext uri="{FF2B5EF4-FFF2-40B4-BE49-F238E27FC236}">
                <a16:creationId xmlns:a16="http://schemas.microsoft.com/office/drawing/2014/main" id="{BC8A0038-11DA-9C48-6C64-658BFC1BC53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C0E5A79-427C-F0E6-76C0-F6B4F0B96714}"/>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3970679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F69CD-D390-BA1F-A426-CDEB0DA4D68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F502D4C-FABD-C7F0-A9B6-6C987AA1BC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BFBECEC-5980-98A2-2595-F2CB291DBC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3ADFA59-AB0F-59D0-6B95-D7CE44F88832}"/>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6" name="Footer Placeholder 5">
            <a:extLst>
              <a:ext uri="{FF2B5EF4-FFF2-40B4-BE49-F238E27FC236}">
                <a16:creationId xmlns:a16="http://schemas.microsoft.com/office/drawing/2014/main" id="{A9E33DD9-C5AF-C46F-A10B-EDB97CB504A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C6FDC1D-AE0B-12CC-1E8A-6B274635FA20}"/>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370530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F69FA-2337-8CEF-18E1-1614A91A8A6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07A121E-6508-44D1-0269-4106DED48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149A5A-1DB4-22E9-0AE0-F25BAE9782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3E5E591-FBE9-5133-0A77-3532EE94E0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009713-CAE5-4B48-C5F0-C13B42FFA8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2C2EBB8-7CAA-40E3-82AE-9B767A0B9DF2}"/>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8" name="Footer Placeholder 7">
            <a:extLst>
              <a:ext uri="{FF2B5EF4-FFF2-40B4-BE49-F238E27FC236}">
                <a16:creationId xmlns:a16="http://schemas.microsoft.com/office/drawing/2014/main" id="{9C1D7164-D830-8E80-20C9-5C36B22C2469}"/>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A8451F-67F0-47DA-4400-AAE5485D18C8}"/>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24752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1CA1-FDBF-3BD6-B614-6047A522CEF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DA186BF-31B0-8DF4-5436-E75754700A91}"/>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4" name="Footer Placeholder 3">
            <a:extLst>
              <a:ext uri="{FF2B5EF4-FFF2-40B4-BE49-F238E27FC236}">
                <a16:creationId xmlns:a16="http://schemas.microsoft.com/office/drawing/2014/main" id="{E86E041D-8C6F-2615-F7E5-4F6FF8CF44F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CC41A78-16E2-68C2-1896-EC3ECCC9F2A2}"/>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291007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B5AC76-114C-53A4-5B02-C6F755AF4507}"/>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3" name="Footer Placeholder 2">
            <a:extLst>
              <a:ext uri="{FF2B5EF4-FFF2-40B4-BE49-F238E27FC236}">
                <a16:creationId xmlns:a16="http://schemas.microsoft.com/office/drawing/2014/main" id="{9A3709F0-26E3-B9F8-C20D-73484306B4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A06A562-46D0-1FEA-B4B6-552AB15C8D54}"/>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741881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0248-B5A0-F363-7EEF-913A0D7D5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98BD970-3096-42F3-2E75-F17B7C62BA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03431FE-833D-6B06-97EB-17AD4489F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31CD9B-8F09-613B-05FC-BF78B012C73D}"/>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6" name="Footer Placeholder 5">
            <a:extLst>
              <a:ext uri="{FF2B5EF4-FFF2-40B4-BE49-F238E27FC236}">
                <a16:creationId xmlns:a16="http://schemas.microsoft.com/office/drawing/2014/main" id="{AFD32ABE-1872-9EA7-A692-BC129554CB7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910179C-545B-6172-9CAD-5FF6CB5A8E86}"/>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4278591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4C081-C8CC-9FF5-B46C-69DB153A99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8A42296-C4BE-64E4-CC79-E4ABE473D3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1290F177-6688-797B-C8D2-F6F4F38BC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5A76F9-52F6-3D73-0514-372A01128F1A}"/>
              </a:ext>
            </a:extLst>
          </p:cNvPr>
          <p:cNvSpPr>
            <a:spLocks noGrp="1"/>
          </p:cNvSpPr>
          <p:nvPr>
            <p:ph type="dt" sz="half" idx="10"/>
          </p:nvPr>
        </p:nvSpPr>
        <p:spPr/>
        <p:txBody>
          <a:bodyPr/>
          <a:lstStyle/>
          <a:p>
            <a:fld id="{6FF00C48-3B0F-41F5-820F-6D5ED432CA6B}" type="datetimeFigureOut">
              <a:rPr lang="en-AU" smtClean="0"/>
              <a:t>9/04/2025</a:t>
            </a:fld>
            <a:endParaRPr lang="en-AU"/>
          </a:p>
        </p:txBody>
      </p:sp>
      <p:sp>
        <p:nvSpPr>
          <p:cNvPr id="6" name="Footer Placeholder 5">
            <a:extLst>
              <a:ext uri="{FF2B5EF4-FFF2-40B4-BE49-F238E27FC236}">
                <a16:creationId xmlns:a16="http://schemas.microsoft.com/office/drawing/2014/main" id="{5A89C1A8-5BBE-2B58-00E6-CD4C76A4C19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CDF582-E9AB-5C74-A50C-9B694D823B7B}"/>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242209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AE4667-26BC-C879-D3B2-DEB3E2910E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78FFF01-984E-1EA6-C277-76267F6B17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6EBA39E-2DF2-254A-6D58-64CF3D4CF2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FF00C48-3B0F-41F5-820F-6D5ED432CA6B}" type="datetimeFigureOut">
              <a:rPr lang="en-AU" smtClean="0"/>
              <a:t>9/04/2025</a:t>
            </a:fld>
            <a:endParaRPr lang="en-AU"/>
          </a:p>
        </p:txBody>
      </p:sp>
      <p:sp>
        <p:nvSpPr>
          <p:cNvPr id="5" name="Footer Placeholder 4">
            <a:extLst>
              <a:ext uri="{FF2B5EF4-FFF2-40B4-BE49-F238E27FC236}">
                <a16:creationId xmlns:a16="http://schemas.microsoft.com/office/drawing/2014/main" id="{ED88F830-C751-CB47-B576-AEB2AE9FED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E65BC5ED-03FE-B9C9-1A43-905412D114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55A4B13-6C88-4528-9C5F-F5AFBE0546E3}" type="slidenum">
              <a:rPr lang="en-AU" smtClean="0"/>
              <a:t>‹#›</a:t>
            </a:fld>
            <a:endParaRPr lang="en-AU"/>
          </a:p>
        </p:txBody>
      </p:sp>
    </p:spTree>
    <p:extLst>
      <p:ext uri="{BB962C8B-B14F-4D97-AF65-F5344CB8AC3E}">
        <p14:creationId xmlns:p14="http://schemas.microsoft.com/office/powerpoint/2010/main" val="3221897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6E61B563-A4B2-5783-81AF-A2A053D747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5352229"/>
            <a:ext cx="12192000" cy="1519356"/>
            <a:chOff x="0" y="-29768"/>
            <a:chExt cx="12202174" cy="1519356"/>
          </a:xfrm>
        </p:grpSpPr>
        <p:sp>
          <p:nvSpPr>
            <p:cNvPr id="10" name="Rectangle 9">
              <a:extLst>
                <a:ext uri="{FF2B5EF4-FFF2-40B4-BE49-F238E27FC236}">
                  <a16:creationId xmlns:a16="http://schemas.microsoft.com/office/drawing/2014/main" id="{40633BBC-8C60-7DC4-F0CC-CE32251096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CCC98078-F2A2-725C-ED61-320B63B695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289101" y="-1429602"/>
              <a:ext cx="1507122" cy="4319024"/>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21CD4C03-24F0-57A9-530E-8F2ABABDC5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80884" y="-2910652"/>
              <a:ext cx="1519356" cy="7281123"/>
            </a:xfrm>
            <a:prstGeom prst="rect">
              <a:avLst/>
            </a:prstGeom>
            <a:gradFill>
              <a:gsLst>
                <a:gs pos="29000">
                  <a:schemeClr val="accent5">
                    <a:lumMod val="60000"/>
                    <a:lumOff val="40000"/>
                    <a:alpha val="0"/>
                  </a:schemeClr>
                </a:gs>
                <a:gs pos="100000">
                  <a:schemeClr val="accent5">
                    <a:lumMod val="75000"/>
                    <a:alpha val="7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2" name="Title 1">
            <a:extLst>
              <a:ext uri="{FF2B5EF4-FFF2-40B4-BE49-F238E27FC236}">
                <a16:creationId xmlns:a16="http://schemas.microsoft.com/office/drawing/2014/main" id="{A74A538E-C747-5E21-FCB7-F06835D08B5B}"/>
              </a:ext>
            </a:extLst>
          </p:cNvPr>
          <p:cNvSpPr>
            <a:spLocks noGrp="1"/>
          </p:cNvSpPr>
          <p:nvPr>
            <p:ph type="ctrTitle"/>
          </p:nvPr>
        </p:nvSpPr>
        <p:spPr>
          <a:xfrm>
            <a:off x="838200" y="5609902"/>
            <a:ext cx="6924026" cy="913975"/>
          </a:xfrm>
        </p:spPr>
        <p:txBody>
          <a:bodyPr anchor="ctr">
            <a:normAutofit/>
          </a:bodyPr>
          <a:lstStyle/>
          <a:p>
            <a:pPr algn="l"/>
            <a:r>
              <a:rPr lang="en-GB" sz="2000" dirty="0">
                <a:solidFill>
                  <a:srgbClr val="FFFFFF"/>
                </a:solidFill>
              </a:rPr>
              <a:t>The First Girmityas to Fiji and the life and exploitation on copra plantations in Fiji</a:t>
            </a:r>
            <a:endParaRPr lang="en-AU" sz="2000" dirty="0">
              <a:solidFill>
                <a:srgbClr val="FFFFFF"/>
              </a:solidFill>
            </a:endParaRPr>
          </a:p>
        </p:txBody>
      </p:sp>
      <p:sp>
        <p:nvSpPr>
          <p:cNvPr id="3" name="Subtitle 2">
            <a:extLst>
              <a:ext uri="{FF2B5EF4-FFF2-40B4-BE49-F238E27FC236}">
                <a16:creationId xmlns:a16="http://schemas.microsoft.com/office/drawing/2014/main" id="{E8BE8F23-CB5D-4752-69FA-FAF5805FE607}"/>
              </a:ext>
            </a:extLst>
          </p:cNvPr>
          <p:cNvSpPr>
            <a:spLocks noGrp="1"/>
          </p:cNvSpPr>
          <p:nvPr>
            <p:ph type="subTitle" idx="1"/>
          </p:nvPr>
        </p:nvSpPr>
        <p:spPr>
          <a:xfrm>
            <a:off x="7762226" y="5600706"/>
            <a:ext cx="3553475" cy="934080"/>
          </a:xfrm>
        </p:spPr>
        <p:txBody>
          <a:bodyPr anchor="ctr">
            <a:normAutofit/>
          </a:bodyPr>
          <a:lstStyle/>
          <a:p>
            <a:pPr algn="r"/>
            <a:r>
              <a:rPr lang="en-GB" sz="1800" dirty="0">
                <a:solidFill>
                  <a:srgbClr val="FFFFFF"/>
                </a:solidFill>
              </a:rPr>
              <a:t>Pravind Kumar Brisbane Australia</a:t>
            </a:r>
            <a:endParaRPr lang="en-AU" sz="1800" dirty="0">
              <a:solidFill>
                <a:srgbClr val="FFFFFF"/>
              </a:solidFill>
            </a:endParaRPr>
          </a:p>
        </p:txBody>
      </p:sp>
      <p:pic>
        <p:nvPicPr>
          <p:cNvPr id="4" name="Picture 2">
            <a:extLst>
              <a:ext uri="{FF2B5EF4-FFF2-40B4-BE49-F238E27FC236}">
                <a16:creationId xmlns:a16="http://schemas.microsoft.com/office/drawing/2014/main" id="{4E448A4E-0BAE-8C33-AB58-7882E81E4D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3894" b="16700"/>
          <a:stretch/>
        </p:blipFill>
        <p:spPr bwMode="auto">
          <a:xfrm>
            <a:off x="1" y="10"/>
            <a:ext cx="12191998" cy="5352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16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98BDE-A7C9-23D0-CB4A-43DFB3C5822C}"/>
              </a:ext>
            </a:extLst>
          </p:cNvPr>
          <p:cNvSpPr>
            <a:spLocks noGrp="1"/>
          </p:cNvSpPr>
          <p:nvPr>
            <p:ph type="title"/>
          </p:nvPr>
        </p:nvSpPr>
        <p:spPr/>
        <p:txBody>
          <a:bodyPr>
            <a:normAutofit/>
          </a:bodyPr>
          <a:lstStyle/>
          <a:p>
            <a:r>
              <a:rPr lang="en-GB" sz="3200" dirty="0"/>
              <a:t>The First Girmityas to </a:t>
            </a:r>
            <a:r>
              <a:rPr lang="en-GB" sz="3200" dirty="0" err="1"/>
              <a:t>Wainunu</a:t>
            </a:r>
            <a:r>
              <a:rPr lang="en-GB" sz="3200" dirty="0"/>
              <a:t> Bay in Vanua Levu and life on Copra, Cotton and Tea Plantations</a:t>
            </a:r>
            <a:endParaRPr lang="en-AU" sz="3200" dirty="0"/>
          </a:p>
        </p:txBody>
      </p:sp>
      <p:sp>
        <p:nvSpPr>
          <p:cNvPr id="3" name="Content Placeholder 2">
            <a:extLst>
              <a:ext uri="{FF2B5EF4-FFF2-40B4-BE49-F238E27FC236}">
                <a16:creationId xmlns:a16="http://schemas.microsoft.com/office/drawing/2014/main" id="{53E023DD-787B-A456-201B-F35BEB198B2B}"/>
              </a:ext>
            </a:extLst>
          </p:cNvPr>
          <p:cNvSpPr>
            <a:spLocks noGrp="1"/>
          </p:cNvSpPr>
          <p:nvPr>
            <p:ph idx="1"/>
          </p:nvPr>
        </p:nvSpPr>
        <p:spPr/>
        <p:txBody>
          <a:bodyPr/>
          <a:lstStyle/>
          <a:p>
            <a:r>
              <a:rPr lang="en-GB" dirty="0"/>
              <a:t>All three plantations thrived exceptionally well with the heaviest rainfall area in Fiji, very rich volcanic soil and cool mornings</a:t>
            </a:r>
          </a:p>
          <a:p>
            <a:r>
              <a:rPr lang="en-GB" dirty="0"/>
              <a:t>Girmityas planted more than 30,000 coconut palms on David Whippy plantation and large volumes of cotton was exported o Australia and USA</a:t>
            </a:r>
          </a:p>
          <a:p>
            <a:r>
              <a:rPr lang="en-GB" dirty="0"/>
              <a:t>David Whippy estate was the richest estate in Fiji and was earning revenue more than the Fiji Government for few years</a:t>
            </a:r>
          </a:p>
          <a:p>
            <a:r>
              <a:rPr lang="en-GB" dirty="0"/>
              <a:t>Captain David Robbie did exceptionally well and won awards for best tea leaves and prominent people visiting the estate from Australia and New Zealand</a:t>
            </a:r>
            <a:endParaRPr lang="en-AU" dirty="0"/>
          </a:p>
        </p:txBody>
      </p:sp>
    </p:spTree>
    <p:extLst>
      <p:ext uri="{BB962C8B-B14F-4D97-AF65-F5344CB8AC3E}">
        <p14:creationId xmlns:p14="http://schemas.microsoft.com/office/powerpoint/2010/main" val="1060200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2EB1F-86D4-F022-1F4C-1BA7D2E61B5F}"/>
              </a:ext>
            </a:extLst>
          </p:cNvPr>
          <p:cNvSpPr>
            <a:spLocks noGrp="1"/>
          </p:cNvSpPr>
          <p:nvPr>
            <p:ph type="title"/>
          </p:nvPr>
        </p:nvSpPr>
        <p:spPr/>
        <p:txBody>
          <a:bodyPr>
            <a:noAutofit/>
          </a:bodyPr>
          <a:lstStyle/>
          <a:p>
            <a:r>
              <a:rPr lang="en-GB" sz="3200" dirty="0"/>
              <a:t>The First Girmityas to </a:t>
            </a:r>
            <a:r>
              <a:rPr lang="en-GB" sz="3200" dirty="0" err="1"/>
              <a:t>Wainunu</a:t>
            </a:r>
            <a:r>
              <a:rPr lang="en-GB" sz="3200" dirty="0"/>
              <a:t> Bay in Vanua Levu and life on Copra, Cotton and Tea Plantations. Life after 1940 and 1945 on these estates</a:t>
            </a:r>
            <a:endParaRPr lang="en-AU" sz="3200" dirty="0"/>
          </a:p>
        </p:txBody>
      </p:sp>
      <p:sp>
        <p:nvSpPr>
          <p:cNvPr id="3" name="Content Placeholder 2">
            <a:extLst>
              <a:ext uri="{FF2B5EF4-FFF2-40B4-BE49-F238E27FC236}">
                <a16:creationId xmlns:a16="http://schemas.microsoft.com/office/drawing/2014/main" id="{A01D627D-AEAD-D2FC-4FEC-A4D1D67FD112}"/>
              </a:ext>
            </a:extLst>
          </p:cNvPr>
          <p:cNvSpPr>
            <a:spLocks noGrp="1"/>
          </p:cNvSpPr>
          <p:nvPr>
            <p:ph idx="1"/>
          </p:nvPr>
        </p:nvSpPr>
        <p:spPr/>
        <p:txBody>
          <a:bodyPr/>
          <a:lstStyle/>
          <a:p>
            <a:r>
              <a:rPr lang="en-GB" dirty="0"/>
              <a:t>After world war II the British Government focus turned more towards the sugar industry than copra in Fiji</a:t>
            </a:r>
          </a:p>
          <a:p>
            <a:r>
              <a:rPr lang="en-GB" dirty="0"/>
              <a:t>The support for these three plantations dwindled and Girmityas were encouraged and forced to internally move closer towards the township of Labasa to engage in sugar cane development</a:t>
            </a:r>
          </a:p>
          <a:p>
            <a:r>
              <a:rPr lang="en-GB" dirty="0"/>
              <a:t>Some Girmityas were able to lease freehold land and took up copra plantation and rice farming though these were very few</a:t>
            </a:r>
          </a:p>
          <a:p>
            <a:r>
              <a:rPr lang="en-GB" dirty="0"/>
              <a:t>Exploitation of the Girmityas was very harsh, no data is available regarding monetary payment etc. </a:t>
            </a:r>
            <a:endParaRPr lang="en-AU" dirty="0"/>
          </a:p>
        </p:txBody>
      </p:sp>
      <p:sp>
        <p:nvSpPr>
          <p:cNvPr id="5" name="TextBox 4">
            <a:extLst>
              <a:ext uri="{FF2B5EF4-FFF2-40B4-BE49-F238E27FC236}">
                <a16:creationId xmlns:a16="http://schemas.microsoft.com/office/drawing/2014/main" id="{B948C4A3-9715-5763-997A-8DDC849FB501}"/>
              </a:ext>
            </a:extLst>
          </p:cNvPr>
          <p:cNvSpPr txBox="1"/>
          <p:nvPr/>
        </p:nvSpPr>
        <p:spPr>
          <a:xfrm>
            <a:off x="3048000" y="2833692"/>
            <a:ext cx="6096000" cy="369332"/>
          </a:xfrm>
          <a:prstGeom prst="rect">
            <a:avLst/>
          </a:prstGeom>
          <a:noFill/>
        </p:spPr>
        <p:txBody>
          <a:bodyPr wrap="square">
            <a:spAutoFit/>
          </a:bodyPr>
          <a:lstStyle/>
          <a:p>
            <a:r>
              <a:rPr lang="en-GB" dirty="0"/>
              <a:t>s</a:t>
            </a:r>
            <a:endParaRPr lang="en-AU" dirty="0"/>
          </a:p>
        </p:txBody>
      </p:sp>
    </p:spTree>
    <p:extLst>
      <p:ext uri="{BB962C8B-B14F-4D97-AF65-F5344CB8AC3E}">
        <p14:creationId xmlns:p14="http://schemas.microsoft.com/office/powerpoint/2010/main" val="317034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5438-E3BC-0332-4DED-0E80B6510A7B}"/>
              </a:ext>
            </a:extLst>
          </p:cNvPr>
          <p:cNvSpPr>
            <a:spLocks noGrp="1"/>
          </p:cNvSpPr>
          <p:nvPr>
            <p:ph type="title"/>
          </p:nvPr>
        </p:nvSpPr>
        <p:spPr>
          <a:xfrm>
            <a:off x="838200" y="288925"/>
            <a:ext cx="10515600" cy="1325563"/>
          </a:xfrm>
        </p:spPr>
        <p:txBody>
          <a:bodyPr>
            <a:normAutofit/>
          </a:bodyPr>
          <a:lstStyle/>
          <a:p>
            <a:r>
              <a:rPr lang="en-GB" sz="3200" dirty="0"/>
              <a:t>Mass Exploitation of Estates in </a:t>
            </a:r>
            <a:r>
              <a:rPr lang="en-GB" sz="3200" dirty="0" err="1"/>
              <a:t>Wainunu</a:t>
            </a:r>
            <a:r>
              <a:rPr lang="en-GB" sz="3200" dirty="0"/>
              <a:t> Bay and decision to escape from David Whippy Plantation</a:t>
            </a:r>
            <a:endParaRPr lang="en-AU" sz="3200" dirty="0"/>
          </a:p>
        </p:txBody>
      </p:sp>
      <p:sp>
        <p:nvSpPr>
          <p:cNvPr id="3" name="Content Placeholder 2">
            <a:extLst>
              <a:ext uri="{FF2B5EF4-FFF2-40B4-BE49-F238E27FC236}">
                <a16:creationId xmlns:a16="http://schemas.microsoft.com/office/drawing/2014/main" id="{B20EE03C-FDB4-D1F1-6CF5-9ABA9FEC76C9}"/>
              </a:ext>
            </a:extLst>
          </p:cNvPr>
          <p:cNvSpPr>
            <a:spLocks noGrp="1"/>
          </p:cNvSpPr>
          <p:nvPr>
            <p:ph idx="1"/>
          </p:nvPr>
        </p:nvSpPr>
        <p:spPr/>
        <p:txBody>
          <a:bodyPr>
            <a:normAutofit lnSpcReduction="10000"/>
          </a:bodyPr>
          <a:lstStyle/>
          <a:p>
            <a:r>
              <a:rPr lang="en-GB" dirty="0"/>
              <a:t>In 1905, some Girmityas upon communicating with a couple of plantation owners in </a:t>
            </a:r>
            <a:r>
              <a:rPr lang="en-GB" dirty="0" err="1"/>
              <a:t>Vunivau</a:t>
            </a:r>
            <a:r>
              <a:rPr lang="en-GB" dirty="0"/>
              <a:t> area of </a:t>
            </a:r>
            <a:r>
              <a:rPr lang="en-GB" dirty="0" err="1"/>
              <a:t>Nabouwalu</a:t>
            </a:r>
            <a:r>
              <a:rPr lang="en-GB" dirty="0"/>
              <a:t> escaped from David Whippy plantation</a:t>
            </a:r>
          </a:p>
          <a:p>
            <a:r>
              <a:rPr lang="en-GB" dirty="0"/>
              <a:t>A group of Girmityas and their children escaped on amateur built rafts from </a:t>
            </a:r>
            <a:r>
              <a:rPr lang="en-GB" dirty="0" err="1"/>
              <a:t>Kasavu</a:t>
            </a:r>
            <a:r>
              <a:rPr lang="en-GB" dirty="0"/>
              <a:t> to </a:t>
            </a:r>
            <a:r>
              <a:rPr lang="en-GB" dirty="0" err="1"/>
              <a:t>Naruwai</a:t>
            </a:r>
            <a:r>
              <a:rPr lang="en-GB" dirty="0"/>
              <a:t> in </a:t>
            </a:r>
            <a:r>
              <a:rPr lang="en-GB" dirty="0" err="1"/>
              <a:t>Nabouwalu</a:t>
            </a:r>
            <a:endParaRPr lang="en-GB" dirty="0"/>
          </a:p>
          <a:p>
            <a:r>
              <a:rPr lang="en-GB" dirty="0"/>
              <a:t>The reasons for the escape being mass exploitation of the Girmityas, non payment of wages, rape and sexual exploitation of women</a:t>
            </a:r>
          </a:p>
          <a:p>
            <a:r>
              <a:rPr lang="en-GB" dirty="0"/>
              <a:t>On </a:t>
            </a:r>
            <a:r>
              <a:rPr lang="en-GB" dirty="0" err="1"/>
              <a:t>Kaciwaqa</a:t>
            </a:r>
            <a:r>
              <a:rPr lang="en-GB" dirty="0"/>
              <a:t> plantation, Girmityas were asked to rinse their mouths each morning and spit for coconut grain remains if any and punished with a wage cut for the day</a:t>
            </a:r>
            <a:endParaRPr lang="en-AU" dirty="0"/>
          </a:p>
        </p:txBody>
      </p:sp>
    </p:spTree>
    <p:extLst>
      <p:ext uri="{BB962C8B-B14F-4D97-AF65-F5344CB8AC3E}">
        <p14:creationId xmlns:p14="http://schemas.microsoft.com/office/powerpoint/2010/main" val="125783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0D21-4F74-6622-EF0E-D5563475CBE1}"/>
              </a:ext>
            </a:extLst>
          </p:cNvPr>
          <p:cNvSpPr>
            <a:spLocks noGrp="1"/>
          </p:cNvSpPr>
          <p:nvPr>
            <p:ph type="title"/>
          </p:nvPr>
        </p:nvSpPr>
        <p:spPr/>
        <p:txBody>
          <a:bodyPr>
            <a:normAutofit/>
          </a:bodyPr>
          <a:lstStyle/>
          <a:p>
            <a:r>
              <a:rPr lang="en-GB" sz="3200" dirty="0"/>
              <a:t>Super Profits made from Farm and Copra Estates in </a:t>
            </a:r>
            <a:r>
              <a:rPr lang="en-GB" sz="3200" dirty="0" err="1"/>
              <a:t>Wainunu</a:t>
            </a:r>
            <a:r>
              <a:rPr lang="en-GB" sz="3200" dirty="0"/>
              <a:t> Bay</a:t>
            </a:r>
            <a:endParaRPr lang="en-AU" sz="3200" dirty="0"/>
          </a:p>
        </p:txBody>
      </p:sp>
      <p:sp>
        <p:nvSpPr>
          <p:cNvPr id="3" name="Content Placeholder 2">
            <a:extLst>
              <a:ext uri="{FF2B5EF4-FFF2-40B4-BE49-F238E27FC236}">
                <a16:creationId xmlns:a16="http://schemas.microsoft.com/office/drawing/2014/main" id="{CAF7D8C4-8E28-DFFD-4DC7-81E3A8BD7392}"/>
              </a:ext>
            </a:extLst>
          </p:cNvPr>
          <p:cNvSpPr>
            <a:spLocks noGrp="1"/>
          </p:cNvSpPr>
          <p:nvPr>
            <p:ph idx="1"/>
          </p:nvPr>
        </p:nvSpPr>
        <p:spPr/>
        <p:txBody>
          <a:bodyPr/>
          <a:lstStyle/>
          <a:p>
            <a:r>
              <a:rPr lang="en-GB" dirty="0"/>
              <a:t>Super profits from copra, cotton and vanilla from David Whippy estate and family descendants from whaling/boating from </a:t>
            </a:r>
            <a:r>
              <a:rPr lang="en-GB" dirty="0" err="1"/>
              <a:t>Nunaket</a:t>
            </a:r>
            <a:r>
              <a:rPr lang="en-GB" dirty="0"/>
              <a:t> an island off North Carolina in USA assisted them greatly to establish a boat and schooner building company in </a:t>
            </a:r>
            <a:r>
              <a:rPr lang="en-GB" dirty="0" err="1"/>
              <a:t>Wainunu</a:t>
            </a:r>
            <a:r>
              <a:rPr lang="en-GB" dirty="0"/>
              <a:t> Bay. From 1885 till 2014 the Whippy family ran the most successful copra and inter island shipping company in Fiji. </a:t>
            </a:r>
          </a:p>
          <a:p>
            <a:r>
              <a:rPr lang="en-GB" dirty="0"/>
              <a:t>The family having intermarried with the native Fijian women slowly led to the decline of the once best thriving farm in Fiji to a tropical forest today with no remains or picture of the best farm estate in Fiji which earned so much money for the family</a:t>
            </a:r>
            <a:endParaRPr lang="en-AU" dirty="0"/>
          </a:p>
        </p:txBody>
      </p:sp>
    </p:spTree>
    <p:extLst>
      <p:ext uri="{BB962C8B-B14F-4D97-AF65-F5344CB8AC3E}">
        <p14:creationId xmlns:p14="http://schemas.microsoft.com/office/powerpoint/2010/main" val="97858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F5B3F-9EAD-7C95-5530-7FD62A856D6F}"/>
              </a:ext>
            </a:extLst>
          </p:cNvPr>
          <p:cNvSpPr>
            <a:spLocks noGrp="1"/>
          </p:cNvSpPr>
          <p:nvPr>
            <p:ph type="title"/>
          </p:nvPr>
        </p:nvSpPr>
        <p:spPr/>
        <p:txBody>
          <a:bodyPr>
            <a:normAutofit/>
          </a:bodyPr>
          <a:lstStyle/>
          <a:p>
            <a:r>
              <a:rPr lang="en-GB" sz="3200" dirty="0"/>
              <a:t>Decline of Captain Robbie and </a:t>
            </a:r>
            <a:r>
              <a:rPr lang="en-GB" sz="3200" dirty="0" err="1"/>
              <a:t>Kaciwaqa</a:t>
            </a:r>
            <a:r>
              <a:rPr lang="en-GB" sz="3200" dirty="0"/>
              <a:t> Plantation in </a:t>
            </a:r>
            <a:r>
              <a:rPr lang="en-GB" sz="3200" dirty="0" err="1"/>
              <a:t>Wainunu</a:t>
            </a:r>
            <a:r>
              <a:rPr lang="en-GB" sz="3200" dirty="0"/>
              <a:t> Bay</a:t>
            </a:r>
            <a:endParaRPr lang="en-AU" sz="3200" dirty="0"/>
          </a:p>
        </p:txBody>
      </p:sp>
      <p:sp>
        <p:nvSpPr>
          <p:cNvPr id="3" name="Content Placeholder 2">
            <a:extLst>
              <a:ext uri="{FF2B5EF4-FFF2-40B4-BE49-F238E27FC236}">
                <a16:creationId xmlns:a16="http://schemas.microsoft.com/office/drawing/2014/main" id="{55029974-D624-A979-ED40-D474357C89D5}"/>
              </a:ext>
            </a:extLst>
          </p:cNvPr>
          <p:cNvSpPr>
            <a:spLocks noGrp="1"/>
          </p:cNvSpPr>
          <p:nvPr>
            <p:ph idx="1"/>
          </p:nvPr>
        </p:nvSpPr>
        <p:spPr/>
        <p:txBody>
          <a:bodyPr/>
          <a:lstStyle/>
          <a:p>
            <a:r>
              <a:rPr lang="en-GB" dirty="0"/>
              <a:t>The fate of Captain Robbie and </a:t>
            </a:r>
            <a:r>
              <a:rPr lang="en-GB" dirty="0" err="1"/>
              <a:t>Kaciwaqa</a:t>
            </a:r>
            <a:r>
              <a:rPr lang="en-GB" dirty="0"/>
              <a:t> plantation met the same fate as David Whippy Farm Estate</a:t>
            </a:r>
          </a:p>
          <a:p>
            <a:r>
              <a:rPr lang="en-GB" dirty="0"/>
              <a:t>There are still some coconut palm remaining that are close to 100 years old and some very old tea trees.</a:t>
            </a:r>
          </a:p>
          <a:p>
            <a:r>
              <a:rPr lang="en-GB" dirty="0"/>
              <a:t>The First generation of Girmityas left the plantations after 1945 and relocated themselves around </a:t>
            </a:r>
            <a:r>
              <a:rPr lang="en-GB" dirty="0" err="1"/>
              <a:t>Savusavu</a:t>
            </a:r>
            <a:r>
              <a:rPr lang="en-GB" dirty="0"/>
              <a:t> and other areas of Vanua Levu</a:t>
            </a:r>
          </a:p>
          <a:p>
            <a:r>
              <a:rPr lang="en-GB" dirty="0"/>
              <a:t>For 50 years of labour by men, women and children no one till today knows their actual contribution to Fiji’s economy or what monetary payment were made to these Girmityas</a:t>
            </a:r>
          </a:p>
          <a:p>
            <a:endParaRPr lang="en-AU" dirty="0"/>
          </a:p>
        </p:txBody>
      </p:sp>
    </p:spTree>
    <p:extLst>
      <p:ext uri="{BB962C8B-B14F-4D97-AF65-F5344CB8AC3E}">
        <p14:creationId xmlns:p14="http://schemas.microsoft.com/office/powerpoint/2010/main" val="99269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30319-88C9-68CB-9773-7A98BBB5E628}"/>
              </a:ext>
            </a:extLst>
          </p:cNvPr>
          <p:cNvSpPr>
            <a:spLocks noGrp="1"/>
          </p:cNvSpPr>
          <p:nvPr>
            <p:ph type="title"/>
          </p:nvPr>
        </p:nvSpPr>
        <p:spPr/>
        <p:txBody>
          <a:bodyPr>
            <a:normAutofit/>
          </a:bodyPr>
          <a:lstStyle/>
          <a:p>
            <a:r>
              <a:rPr lang="en-GB" sz="3200" dirty="0"/>
              <a:t>The new beginning of Girmityas on </a:t>
            </a:r>
            <a:r>
              <a:rPr lang="en-GB" sz="3200" dirty="0" err="1"/>
              <a:t>Waimotu</a:t>
            </a:r>
            <a:r>
              <a:rPr lang="en-GB" sz="3200" dirty="0"/>
              <a:t> and </a:t>
            </a:r>
            <a:r>
              <a:rPr lang="en-GB" sz="3200" dirty="0" err="1"/>
              <a:t>Nacolase</a:t>
            </a:r>
            <a:r>
              <a:rPr lang="en-GB" sz="3200" dirty="0"/>
              <a:t> and areas surrounding Loa/</a:t>
            </a:r>
            <a:r>
              <a:rPr lang="en-GB" sz="3200" dirty="0" err="1"/>
              <a:t>Natuvu</a:t>
            </a:r>
            <a:r>
              <a:rPr lang="en-GB" sz="3200" dirty="0"/>
              <a:t>/Natewa Bay and Taveuni</a:t>
            </a:r>
            <a:endParaRPr lang="en-AU" sz="3200" dirty="0"/>
          </a:p>
        </p:txBody>
      </p:sp>
      <p:sp>
        <p:nvSpPr>
          <p:cNvPr id="3" name="Content Placeholder 2">
            <a:extLst>
              <a:ext uri="{FF2B5EF4-FFF2-40B4-BE49-F238E27FC236}">
                <a16:creationId xmlns:a16="http://schemas.microsoft.com/office/drawing/2014/main" id="{C716A441-F878-A99D-8E26-644D13F0E85A}"/>
              </a:ext>
            </a:extLst>
          </p:cNvPr>
          <p:cNvSpPr>
            <a:spLocks noGrp="1"/>
          </p:cNvSpPr>
          <p:nvPr>
            <p:ph idx="1"/>
          </p:nvPr>
        </p:nvSpPr>
        <p:spPr/>
        <p:txBody>
          <a:bodyPr/>
          <a:lstStyle/>
          <a:p>
            <a:r>
              <a:rPr lang="en-GB" dirty="0"/>
              <a:t>Girmityas and the first generation of Girmityas were resettled from Rabi Island once sold to British Government by Lever Brothers in 1940</a:t>
            </a:r>
          </a:p>
          <a:p>
            <a:r>
              <a:rPr lang="en-GB" dirty="0"/>
              <a:t>From Rabi Island which can be compared to the rich city of Dubai back in those days were resettled on the two key plantations</a:t>
            </a:r>
          </a:p>
          <a:p>
            <a:r>
              <a:rPr lang="en-GB" dirty="0"/>
              <a:t>The Girmityas went to these plantations only with their clothes and couple of pots and pans</a:t>
            </a:r>
          </a:p>
          <a:p>
            <a:r>
              <a:rPr lang="en-GB" dirty="0"/>
              <a:t>Since there is no record of their wages or monetary compensation, it can be concluded they went without any pounds or shillings</a:t>
            </a:r>
            <a:endParaRPr lang="en-AU" dirty="0"/>
          </a:p>
        </p:txBody>
      </p:sp>
    </p:spTree>
    <p:extLst>
      <p:ext uri="{BB962C8B-B14F-4D97-AF65-F5344CB8AC3E}">
        <p14:creationId xmlns:p14="http://schemas.microsoft.com/office/powerpoint/2010/main" val="1730230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5176A-B291-F25C-4A29-892F78F4F171}"/>
              </a:ext>
            </a:extLst>
          </p:cNvPr>
          <p:cNvSpPr>
            <a:spLocks noGrp="1"/>
          </p:cNvSpPr>
          <p:nvPr>
            <p:ph type="title"/>
          </p:nvPr>
        </p:nvSpPr>
        <p:spPr/>
        <p:txBody>
          <a:bodyPr>
            <a:normAutofit/>
          </a:bodyPr>
          <a:lstStyle/>
          <a:p>
            <a:r>
              <a:rPr lang="en-GB" sz="3200" dirty="0"/>
              <a:t>Life on </a:t>
            </a:r>
            <a:r>
              <a:rPr lang="en-GB" sz="3200" dirty="0" err="1"/>
              <a:t>Waimotu</a:t>
            </a:r>
            <a:r>
              <a:rPr lang="en-GB" sz="3200" dirty="0"/>
              <a:t>, </a:t>
            </a:r>
            <a:r>
              <a:rPr lang="en-GB" sz="3200" dirty="0" err="1"/>
              <a:t>Nacolase</a:t>
            </a:r>
            <a:r>
              <a:rPr lang="en-GB" sz="3200" dirty="0"/>
              <a:t> and Loa and Natewa Bay</a:t>
            </a:r>
            <a:endParaRPr lang="en-AU" sz="3200" dirty="0"/>
          </a:p>
        </p:txBody>
      </p:sp>
      <p:sp>
        <p:nvSpPr>
          <p:cNvPr id="3" name="Content Placeholder 2">
            <a:extLst>
              <a:ext uri="{FF2B5EF4-FFF2-40B4-BE49-F238E27FC236}">
                <a16:creationId xmlns:a16="http://schemas.microsoft.com/office/drawing/2014/main" id="{50B312B7-B45F-54DF-56A6-4EB4BBA7ED21}"/>
              </a:ext>
            </a:extLst>
          </p:cNvPr>
          <p:cNvSpPr>
            <a:spLocks noGrp="1"/>
          </p:cNvSpPr>
          <p:nvPr>
            <p:ph idx="1"/>
          </p:nvPr>
        </p:nvSpPr>
        <p:spPr/>
        <p:txBody>
          <a:bodyPr/>
          <a:lstStyle/>
          <a:p>
            <a:r>
              <a:rPr lang="en-GB" dirty="0"/>
              <a:t>The three areas are very isolated in still now and in the 1940s supplies were taken of flour, onions, potatoes, cooking oil once in few months  when copra was ready to be picked up. </a:t>
            </a:r>
          </a:p>
          <a:p>
            <a:r>
              <a:rPr lang="en-GB" dirty="0"/>
              <a:t>It was emotionally, socially and economically very hard for the Girmityas to resettle and commence work and establish or expand another copra estate</a:t>
            </a:r>
          </a:p>
          <a:p>
            <a:r>
              <a:rPr lang="en-GB" dirty="0"/>
              <a:t>Primary schools did no exist in these areas and no public roads connected to </a:t>
            </a:r>
            <a:r>
              <a:rPr lang="en-GB" dirty="0" err="1"/>
              <a:t>Savusavu</a:t>
            </a:r>
            <a:r>
              <a:rPr lang="en-GB" dirty="0"/>
              <a:t>. </a:t>
            </a:r>
          </a:p>
          <a:p>
            <a:r>
              <a:rPr lang="en-GB" dirty="0"/>
              <a:t>Girmityas ventured into rice farming around Loa Village and surrounds. </a:t>
            </a:r>
            <a:endParaRPr lang="en-AU" dirty="0"/>
          </a:p>
        </p:txBody>
      </p:sp>
    </p:spTree>
    <p:extLst>
      <p:ext uri="{BB962C8B-B14F-4D97-AF65-F5344CB8AC3E}">
        <p14:creationId xmlns:p14="http://schemas.microsoft.com/office/powerpoint/2010/main" val="1279619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6303-3F9F-EB5A-2FEE-4A351FEABF2D}"/>
              </a:ext>
            </a:extLst>
          </p:cNvPr>
          <p:cNvSpPr>
            <a:spLocks noGrp="1"/>
          </p:cNvSpPr>
          <p:nvPr>
            <p:ph type="title"/>
          </p:nvPr>
        </p:nvSpPr>
        <p:spPr/>
        <p:txBody>
          <a:bodyPr>
            <a:normAutofit/>
          </a:bodyPr>
          <a:lstStyle/>
          <a:p>
            <a:r>
              <a:rPr lang="en-GB" sz="3200" dirty="0"/>
              <a:t>Eviction from Loa and Natewa Bay Areas</a:t>
            </a:r>
            <a:endParaRPr lang="en-AU" sz="3200" dirty="0"/>
          </a:p>
        </p:txBody>
      </p:sp>
      <p:sp>
        <p:nvSpPr>
          <p:cNvPr id="3" name="Content Placeholder 2">
            <a:extLst>
              <a:ext uri="{FF2B5EF4-FFF2-40B4-BE49-F238E27FC236}">
                <a16:creationId xmlns:a16="http://schemas.microsoft.com/office/drawing/2014/main" id="{9CC4CEAB-AE18-64F6-D820-8CC76A602BAC}"/>
              </a:ext>
            </a:extLst>
          </p:cNvPr>
          <p:cNvSpPr>
            <a:spLocks noGrp="1"/>
          </p:cNvSpPr>
          <p:nvPr>
            <p:ph idx="1"/>
          </p:nvPr>
        </p:nvSpPr>
        <p:spPr/>
        <p:txBody>
          <a:bodyPr>
            <a:normAutofit fontScale="92500" lnSpcReduction="10000"/>
          </a:bodyPr>
          <a:lstStyle/>
          <a:p>
            <a:r>
              <a:rPr lang="en-GB" dirty="0"/>
              <a:t>The Indian Girmitya families were evicted from their farms in early 1960s when the initiative began regarding ethnic Fijians to participate in economic participation.</a:t>
            </a:r>
          </a:p>
          <a:p>
            <a:r>
              <a:rPr lang="en-GB" dirty="0"/>
              <a:t>The Girmitya families with first and second generation had to leave and commence a new living </a:t>
            </a:r>
          </a:p>
          <a:p>
            <a:r>
              <a:rPr lang="en-GB" dirty="0"/>
              <a:t>The Girmityas families evicted were not compensated in any form, or assisted by the British Government. In the early 1960s the British were already deciding to give up on their isolated colonies around the world</a:t>
            </a:r>
          </a:p>
          <a:p>
            <a:r>
              <a:rPr lang="en-GB" dirty="0"/>
              <a:t>Some Girmityas remained on </a:t>
            </a:r>
            <a:r>
              <a:rPr lang="en-GB" dirty="0" err="1"/>
              <a:t>Waimotu</a:t>
            </a:r>
            <a:r>
              <a:rPr lang="en-GB" dirty="0"/>
              <a:t> and </a:t>
            </a:r>
            <a:r>
              <a:rPr lang="en-GB" dirty="0" err="1"/>
              <a:t>Nacolase</a:t>
            </a:r>
            <a:r>
              <a:rPr lang="en-GB" dirty="0"/>
              <a:t> plantation till the late 1980s. The two estates have been sold and a marina and hotel development is been earmarked by American investors. </a:t>
            </a:r>
            <a:endParaRPr lang="en-AU" dirty="0"/>
          </a:p>
        </p:txBody>
      </p:sp>
    </p:spTree>
    <p:extLst>
      <p:ext uri="{BB962C8B-B14F-4D97-AF65-F5344CB8AC3E}">
        <p14:creationId xmlns:p14="http://schemas.microsoft.com/office/powerpoint/2010/main" val="457282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D5E7-9BAF-B47C-9DBC-F9952BA6EA15}"/>
              </a:ext>
            </a:extLst>
          </p:cNvPr>
          <p:cNvSpPr>
            <a:spLocks noGrp="1"/>
          </p:cNvSpPr>
          <p:nvPr>
            <p:ph type="title"/>
          </p:nvPr>
        </p:nvSpPr>
        <p:spPr/>
        <p:txBody>
          <a:bodyPr>
            <a:normAutofit/>
          </a:bodyPr>
          <a:lstStyle/>
          <a:p>
            <a:r>
              <a:rPr lang="en-GB" sz="3200" dirty="0"/>
              <a:t>Legacy of Girmityas on </a:t>
            </a:r>
            <a:r>
              <a:rPr lang="en-GB" sz="3200" dirty="0" err="1"/>
              <a:t>Waimotu</a:t>
            </a:r>
            <a:r>
              <a:rPr lang="en-GB" sz="3200" dirty="0"/>
              <a:t>, </a:t>
            </a:r>
            <a:r>
              <a:rPr lang="en-GB" sz="3200" dirty="0" err="1"/>
              <a:t>Nacolase</a:t>
            </a:r>
            <a:r>
              <a:rPr lang="en-GB" sz="3200" dirty="0"/>
              <a:t>, Loa and Natewa Bay</a:t>
            </a:r>
            <a:endParaRPr lang="en-AU" sz="3200" dirty="0"/>
          </a:p>
        </p:txBody>
      </p:sp>
      <p:sp>
        <p:nvSpPr>
          <p:cNvPr id="3" name="Content Placeholder 2">
            <a:extLst>
              <a:ext uri="{FF2B5EF4-FFF2-40B4-BE49-F238E27FC236}">
                <a16:creationId xmlns:a16="http://schemas.microsoft.com/office/drawing/2014/main" id="{5FCCE465-C221-9C63-85F3-EE8B76DCD53A}"/>
              </a:ext>
            </a:extLst>
          </p:cNvPr>
          <p:cNvSpPr>
            <a:spLocks noGrp="1"/>
          </p:cNvSpPr>
          <p:nvPr>
            <p:ph idx="1"/>
          </p:nvPr>
        </p:nvSpPr>
        <p:spPr/>
        <p:txBody>
          <a:bodyPr>
            <a:normAutofit lnSpcReduction="10000"/>
          </a:bodyPr>
          <a:lstStyle/>
          <a:p>
            <a:r>
              <a:rPr lang="en-GB" dirty="0"/>
              <a:t>The sacrifices and wealth generated for white settler plantations and Fiji was quite significant to Fiji’s earning of foreign currency</a:t>
            </a:r>
          </a:p>
          <a:p>
            <a:r>
              <a:rPr lang="en-GB" dirty="0"/>
              <a:t>The white plantation owners did extremely well and were able to send their children overseas to Australia, UK and New Zealand for tertiary education.</a:t>
            </a:r>
          </a:p>
          <a:p>
            <a:r>
              <a:rPr lang="en-GB" dirty="0"/>
              <a:t>The Girmitya population remained uneducated and not able to provide education for their children. Some were  able to send their children to </a:t>
            </a:r>
            <a:r>
              <a:rPr lang="en-GB" dirty="0" err="1"/>
              <a:t>Savusavu</a:t>
            </a:r>
            <a:r>
              <a:rPr lang="en-GB" dirty="0"/>
              <a:t> to live with their families and attend primary schools</a:t>
            </a:r>
          </a:p>
          <a:p>
            <a:r>
              <a:rPr lang="en-GB" dirty="0"/>
              <a:t>The Girmityas and their families remained impoverished and poverty was the highlight of everyday living</a:t>
            </a:r>
            <a:endParaRPr lang="en-AU" dirty="0"/>
          </a:p>
        </p:txBody>
      </p:sp>
    </p:spTree>
    <p:extLst>
      <p:ext uri="{BB962C8B-B14F-4D97-AF65-F5344CB8AC3E}">
        <p14:creationId xmlns:p14="http://schemas.microsoft.com/office/powerpoint/2010/main" val="108211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F295A-36C6-B20A-8F25-70F66A22B4C5}"/>
              </a:ext>
            </a:extLst>
          </p:cNvPr>
          <p:cNvSpPr>
            <a:spLocks noGrp="1"/>
          </p:cNvSpPr>
          <p:nvPr>
            <p:ph type="title"/>
          </p:nvPr>
        </p:nvSpPr>
        <p:spPr/>
        <p:txBody>
          <a:bodyPr>
            <a:normAutofit/>
          </a:bodyPr>
          <a:lstStyle/>
          <a:p>
            <a:r>
              <a:rPr lang="en-GB" sz="3200" dirty="0"/>
              <a:t>Girmityas taken to other Maritime Island in Lomaiviti and Lau Group </a:t>
            </a:r>
            <a:endParaRPr lang="en-AU" sz="3200" dirty="0"/>
          </a:p>
        </p:txBody>
      </p:sp>
      <p:sp>
        <p:nvSpPr>
          <p:cNvPr id="3" name="Content Placeholder 2">
            <a:extLst>
              <a:ext uri="{FF2B5EF4-FFF2-40B4-BE49-F238E27FC236}">
                <a16:creationId xmlns:a16="http://schemas.microsoft.com/office/drawing/2014/main" id="{090DE070-A28D-A66E-0F69-96A20CC71E9F}"/>
              </a:ext>
            </a:extLst>
          </p:cNvPr>
          <p:cNvSpPr>
            <a:spLocks noGrp="1"/>
          </p:cNvSpPr>
          <p:nvPr>
            <p:ph idx="1"/>
          </p:nvPr>
        </p:nvSpPr>
        <p:spPr/>
        <p:txBody>
          <a:bodyPr>
            <a:normAutofit fontScale="85000" lnSpcReduction="10000"/>
          </a:bodyPr>
          <a:lstStyle/>
          <a:p>
            <a:r>
              <a:rPr lang="en-GB" dirty="0"/>
              <a:t>The Girmityas played a significant role in developing copra plantations on small islands in the Lomaiviti and Lau Group. </a:t>
            </a:r>
          </a:p>
          <a:p>
            <a:r>
              <a:rPr lang="en-GB" dirty="0"/>
              <a:t>Girmityas established copra plantations on many of these islands.</a:t>
            </a:r>
          </a:p>
          <a:p>
            <a:r>
              <a:rPr lang="en-GB" dirty="0"/>
              <a:t>On Mago Island, a sugar cane plantation was established a sugar mill operated and copra plantation including cinnamon, breadfruit and jackfruit plantations were established with goat farming.</a:t>
            </a:r>
          </a:p>
          <a:p>
            <a:r>
              <a:rPr lang="en-GB" dirty="0"/>
              <a:t>Other island where Girmityas played a significant role in the establishment of copra plantations were </a:t>
            </a:r>
            <a:r>
              <a:rPr lang="en-GB" dirty="0" err="1"/>
              <a:t>Wakaya</a:t>
            </a:r>
            <a:r>
              <a:rPr lang="en-GB" dirty="0"/>
              <a:t> Island, Moturiki and Koro Island. </a:t>
            </a:r>
          </a:p>
          <a:p>
            <a:r>
              <a:rPr lang="en-GB" dirty="0"/>
              <a:t>Because of the isolation, some Girmityas intermarried with the local indigenous population</a:t>
            </a:r>
          </a:p>
          <a:p>
            <a:r>
              <a:rPr lang="en-GB" dirty="0"/>
              <a:t>Other Girmityas relocated themselves to Taveuni, Ovalau and Vanua Levu</a:t>
            </a:r>
            <a:endParaRPr lang="en-AU" dirty="0"/>
          </a:p>
        </p:txBody>
      </p:sp>
    </p:spTree>
    <p:extLst>
      <p:ext uri="{BB962C8B-B14F-4D97-AF65-F5344CB8AC3E}">
        <p14:creationId xmlns:p14="http://schemas.microsoft.com/office/powerpoint/2010/main" val="90367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1727-6127-2C3B-DC53-12CE0185B73F}"/>
              </a:ext>
            </a:extLst>
          </p:cNvPr>
          <p:cNvSpPr>
            <a:spLocks noGrp="1"/>
          </p:cNvSpPr>
          <p:nvPr>
            <p:ph type="title"/>
          </p:nvPr>
        </p:nvSpPr>
        <p:spPr/>
        <p:txBody>
          <a:bodyPr>
            <a:noAutofit/>
          </a:bodyPr>
          <a:lstStyle/>
          <a:p>
            <a:r>
              <a:rPr lang="en-GB" sz="3200" dirty="0"/>
              <a:t>Girmityas, Leonidas, Yanuca Lai </a:t>
            </a:r>
            <a:r>
              <a:rPr lang="en-GB" sz="3200" dirty="0" err="1"/>
              <a:t>Lai</a:t>
            </a:r>
            <a:r>
              <a:rPr lang="en-GB" sz="3200" dirty="0"/>
              <a:t>, Rabi Island, Taveuni, </a:t>
            </a:r>
            <a:r>
              <a:rPr lang="en-GB" sz="3200" dirty="0" err="1"/>
              <a:t>Wainunu</a:t>
            </a:r>
            <a:r>
              <a:rPr lang="en-GB" sz="3200" dirty="0"/>
              <a:t> </a:t>
            </a:r>
            <a:br>
              <a:rPr lang="en-GB" sz="3200" dirty="0"/>
            </a:br>
            <a:r>
              <a:rPr lang="en-GB" sz="3200" dirty="0"/>
              <a:t>Bay, </a:t>
            </a:r>
            <a:r>
              <a:rPr lang="en-GB" sz="3200" dirty="0" err="1"/>
              <a:t>Waimotu</a:t>
            </a:r>
            <a:r>
              <a:rPr lang="en-GB" sz="3200" dirty="0"/>
              <a:t> and </a:t>
            </a:r>
            <a:r>
              <a:rPr lang="en-GB" sz="3200" dirty="0" err="1"/>
              <a:t>Nacolase</a:t>
            </a:r>
            <a:r>
              <a:rPr lang="en-GB" sz="3200" dirty="0"/>
              <a:t> Copra Estate</a:t>
            </a:r>
            <a:endParaRPr lang="en-AU" sz="3200" dirty="0"/>
          </a:p>
        </p:txBody>
      </p:sp>
      <p:sp>
        <p:nvSpPr>
          <p:cNvPr id="3" name="Content Placeholder 2">
            <a:extLst>
              <a:ext uri="{FF2B5EF4-FFF2-40B4-BE49-F238E27FC236}">
                <a16:creationId xmlns:a16="http://schemas.microsoft.com/office/drawing/2014/main" id="{D617FEE4-4B6E-2011-7D23-13CD4B0F36E4}"/>
              </a:ext>
            </a:extLst>
          </p:cNvPr>
          <p:cNvSpPr>
            <a:spLocks noGrp="1"/>
          </p:cNvSpPr>
          <p:nvPr>
            <p:ph idx="1"/>
          </p:nvPr>
        </p:nvSpPr>
        <p:spPr/>
        <p:txBody>
          <a:bodyPr/>
          <a:lstStyle/>
          <a:p>
            <a:r>
              <a:rPr lang="en-GB" dirty="0"/>
              <a:t>May 1879</a:t>
            </a:r>
          </a:p>
          <a:p>
            <a:r>
              <a:rPr lang="en-GB" dirty="0"/>
              <a:t>More than 500 Girmityas quarantined on Yanuca Lai </a:t>
            </a:r>
            <a:r>
              <a:rPr lang="en-GB" dirty="0" err="1"/>
              <a:t>Lai</a:t>
            </a:r>
            <a:endParaRPr lang="en-GB" dirty="0"/>
          </a:p>
          <a:p>
            <a:r>
              <a:rPr lang="en-GB" dirty="0"/>
              <a:t>106 taken to Rabi Island after August 15, 1879</a:t>
            </a:r>
          </a:p>
          <a:p>
            <a:r>
              <a:rPr lang="en-GB" dirty="0"/>
              <a:t>Rabi Island was owned by Captain John Hill</a:t>
            </a:r>
          </a:p>
          <a:p>
            <a:r>
              <a:rPr lang="en-GB" dirty="0"/>
              <a:t>More Girmityas were taken around 1885, 1890, 1895 etc</a:t>
            </a:r>
          </a:p>
          <a:p>
            <a:r>
              <a:rPr lang="en-GB" dirty="0"/>
              <a:t>Girmityas planted more than 200,000 coconut palms or Rabi Island</a:t>
            </a:r>
          </a:p>
          <a:p>
            <a:r>
              <a:rPr lang="en-GB" dirty="0"/>
              <a:t>Island was sold to Lever Brothers around 1905. </a:t>
            </a:r>
          </a:p>
        </p:txBody>
      </p:sp>
    </p:spTree>
    <p:extLst>
      <p:ext uri="{BB962C8B-B14F-4D97-AF65-F5344CB8AC3E}">
        <p14:creationId xmlns:p14="http://schemas.microsoft.com/office/powerpoint/2010/main" val="2211444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AA58F-B1ED-C9F7-A84A-4554B1713CB4}"/>
              </a:ext>
            </a:extLst>
          </p:cNvPr>
          <p:cNvSpPr>
            <a:spLocks noGrp="1"/>
          </p:cNvSpPr>
          <p:nvPr>
            <p:ph type="title"/>
          </p:nvPr>
        </p:nvSpPr>
        <p:spPr/>
        <p:txBody>
          <a:bodyPr>
            <a:normAutofit/>
          </a:bodyPr>
          <a:lstStyle/>
          <a:p>
            <a:r>
              <a:rPr lang="en-GB" sz="3200" dirty="0"/>
              <a:t>Exploitation and Super Profits by White Settler Estates from the early Girmityas before Sugar Cane Industry</a:t>
            </a:r>
            <a:endParaRPr lang="en-AU" sz="3200" dirty="0"/>
          </a:p>
        </p:txBody>
      </p:sp>
      <p:sp>
        <p:nvSpPr>
          <p:cNvPr id="3" name="Content Placeholder 2">
            <a:extLst>
              <a:ext uri="{FF2B5EF4-FFF2-40B4-BE49-F238E27FC236}">
                <a16:creationId xmlns:a16="http://schemas.microsoft.com/office/drawing/2014/main" id="{4097DF31-DB04-D2C9-390A-314CF761522E}"/>
              </a:ext>
            </a:extLst>
          </p:cNvPr>
          <p:cNvSpPr>
            <a:spLocks noGrp="1"/>
          </p:cNvSpPr>
          <p:nvPr>
            <p:ph idx="1"/>
          </p:nvPr>
        </p:nvSpPr>
        <p:spPr/>
        <p:txBody>
          <a:bodyPr/>
          <a:lstStyle/>
          <a:p>
            <a:r>
              <a:rPr lang="en-GB" dirty="0"/>
              <a:t>The profits made by some established plantations from 1879 till 1940 and continuing till 1980 and a couple till today cannot be valued as a true figure because of lack of records. </a:t>
            </a:r>
          </a:p>
          <a:p>
            <a:r>
              <a:rPr lang="en-GB" dirty="0"/>
              <a:t>The estates which did extremely well financially include: David Whippy, Rabi Island under Lever Brothers, Tarte, Moses, Borron family from Mago Island, Captain Robbie, </a:t>
            </a:r>
            <a:r>
              <a:rPr lang="en-GB" dirty="0" err="1"/>
              <a:t>Kaciwaqa</a:t>
            </a:r>
            <a:r>
              <a:rPr lang="en-GB" dirty="0"/>
              <a:t>, </a:t>
            </a:r>
            <a:r>
              <a:rPr lang="en-GB" dirty="0" err="1"/>
              <a:t>Waimotu</a:t>
            </a:r>
            <a:r>
              <a:rPr lang="en-GB" dirty="0"/>
              <a:t>, </a:t>
            </a:r>
            <a:r>
              <a:rPr lang="en-GB" dirty="0" err="1"/>
              <a:t>Nacolase</a:t>
            </a:r>
            <a:endParaRPr lang="en-GB" dirty="0"/>
          </a:p>
          <a:p>
            <a:r>
              <a:rPr lang="en-GB" dirty="0"/>
              <a:t>The Girmityas contribution to copra plantation establishment and copra exports earned Fiji between 15 to 20% of its total exports.</a:t>
            </a:r>
            <a:endParaRPr lang="en-AU" dirty="0"/>
          </a:p>
        </p:txBody>
      </p:sp>
    </p:spTree>
    <p:extLst>
      <p:ext uri="{BB962C8B-B14F-4D97-AF65-F5344CB8AC3E}">
        <p14:creationId xmlns:p14="http://schemas.microsoft.com/office/powerpoint/2010/main" val="115239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08ED-A462-84A2-B41B-11F9601A6946}"/>
              </a:ext>
            </a:extLst>
          </p:cNvPr>
          <p:cNvSpPr>
            <a:spLocks noGrp="1"/>
          </p:cNvSpPr>
          <p:nvPr>
            <p:ph type="title"/>
          </p:nvPr>
        </p:nvSpPr>
        <p:spPr/>
        <p:txBody>
          <a:bodyPr>
            <a:normAutofit/>
          </a:bodyPr>
          <a:lstStyle/>
          <a:p>
            <a:r>
              <a:rPr lang="en-GB" sz="3200" dirty="0"/>
              <a:t>Lack of Education of Girmitya History on the Pioneer Girmityas taken to various islands</a:t>
            </a:r>
            <a:endParaRPr lang="en-AU" sz="3200" dirty="0"/>
          </a:p>
        </p:txBody>
      </p:sp>
      <p:sp>
        <p:nvSpPr>
          <p:cNvPr id="3" name="Content Placeholder 2">
            <a:extLst>
              <a:ext uri="{FF2B5EF4-FFF2-40B4-BE49-F238E27FC236}">
                <a16:creationId xmlns:a16="http://schemas.microsoft.com/office/drawing/2014/main" id="{0A0D3534-6159-B10B-DF65-2839D2D1C345}"/>
              </a:ext>
            </a:extLst>
          </p:cNvPr>
          <p:cNvSpPr>
            <a:spLocks noGrp="1"/>
          </p:cNvSpPr>
          <p:nvPr>
            <p:ph idx="1"/>
          </p:nvPr>
        </p:nvSpPr>
        <p:spPr/>
        <p:txBody>
          <a:bodyPr>
            <a:normAutofit lnSpcReduction="10000"/>
          </a:bodyPr>
          <a:lstStyle/>
          <a:p>
            <a:r>
              <a:rPr lang="en-GB" dirty="0"/>
              <a:t>The failure of Alliance Government from 1970 till 1987, four military coups and lack of interest by any government in historical education of Indians and Girmitya History can be observed as a huge failure</a:t>
            </a:r>
          </a:p>
          <a:p>
            <a:r>
              <a:rPr lang="en-GB" dirty="0"/>
              <a:t>Failure of Pioneer Girmitya history can be attributed also to Indian religious organisations such as Sanatan Dharam, Arya </a:t>
            </a:r>
            <a:r>
              <a:rPr lang="en-GB" dirty="0" err="1"/>
              <a:t>Prathinidi</a:t>
            </a:r>
            <a:r>
              <a:rPr lang="en-GB" dirty="0"/>
              <a:t> Sabah of Fiji, Fiji Muslim League, TISI Sangam.</a:t>
            </a:r>
          </a:p>
          <a:p>
            <a:r>
              <a:rPr lang="en-GB" dirty="0"/>
              <a:t>Failure of the Girmit Council of Fiji  established in 1979 and not accomplished any project in Fiji</a:t>
            </a:r>
          </a:p>
          <a:p>
            <a:r>
              <a:rPr lang="en-GB" dirty="0"/>
              <a:t>Lack of support from Indian business houses in Fiji to sponsor Girmit Research</a:t>
            </a:r>
            <a:endParaRPr lang="en-AU" dirty="0"/>
          </a:p>
        </p:txBody>
      </p:sp>
    </p:spTree>
    <p:extLst>
      <p:ext uri="{BB962C8B-B14F-4D97-AF65-F5344CB8AC3E}">
        <p14:creationId xmlns:p14="http://schemas.microsoft.com/office/powerpoint/2010/main" val="202300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ACFBB-260D-FCBF-3F92-F26E5C4488BD}"/>
              </a:ext>
            </a:extLst>
          </p:cNvPr>
          <p:cNvSpPr>
            <a:spLocks noGrp="1"/>
          </p:cNvSpPr>
          <p:nvPr>
            <p:ph type="title"/>
          </p:nvPr>
        </p:nvSpPr>
        <p:spPr/>
        <p:txBody>
          <a:bodyPr>
            <a:normAutofit/>
          </a:bodyPr>
          <a:lstStyle/>
          <a:p>
            <a:r>
              <a:rPr lang="en-GB" sz="3200" dirty="0"/>
              <a:t>Copra, Coffee, Cocoa, Cotton, Tea Plantation and resilience of the Pioneer Girmityas</a:t>
            </a:r>
            <a:endParaRPr lang="en-AU" sz="3200" dirty="0"/>
          </a:p>
        </p:txBody>
      </p:sp>
      <p:sp>
        <p:nvSpPr>
          <p:cNvPr id="3" name="Content Placeholder 2">
            <a:extLst>
              <a:ext uri="{FF2B5EF4-FFF2-40B4-BE49-F238E27FC236}">
                <a16:creationId xmlns:a16="http://schemas.microsoft.com/office/drawing/2014/main" id="{071FD221-EDC2-E95E-EEE2-4572D761F784}"/>
              </a:ext>
            </a:extLst>
          </p:cNvPr>
          <p:cNvSpPr>
            <a:spLocks noGrp="1"/>
          </p:cNvSpPr>
          <p:nvPr>
            <p:ph idx="1"/>
          </p:nvPr>
        </p:nvSpPr>
        <p:spPr/>
        <p:txBody>
          <a:bodyPr>
            <a:normAutofit lnSpcReduction="10000"/>
          </a:bodyPr>
          <a:lstStyle/>
          <a:p>
            <a:r>
              <a:rPr lang="en-GB" dirty="0"/>
              <a:t>The settlement of the pioneer Girmityas was in areas where it rained everyday and some locations had the highest rainfall in Fiji</a:t>
            </a:r>
          </a:p>
          <a:p>
            <a:r>
              <a:rPr lang="en-GB" dirty="0"/>
              <a:t>This was marked with very high humidity, mosquitoes and flies</a:t>
            </a:r>
          </a:p>
          <a:p>
            <a:r>
              <a:rPr lang="en-GB" dirty="0"/>
              <a:t>Girmityas were also exposed to fever and diarrhoea occasionally</a:t>
            </a:r>
          </a:p>
          <a:p>
            <a:r>
              <a:rPr lang="en-GB" dirty="0"/>
              <a:t>The adjustment from Uttar </a:t>
            </a:r>
            <a:r>
              <a:rPr lang="en-GB" dirty="0" err="1"/>
              <a:t>Pardesh</a:t>
            </a:r>
            <a:r>
              <a:rPr lang="en-GB" dirty="0"/>
              <a:t>, Bihar and Madhya </a:t>
            </a:r>
            <a:r>
              <a:rPr lang="en-GB" dirty="0" err="1"/>
              <a:t>Pardesh</a:t>
            </a:r>
            <a:r>
              <a:rPr lang="en-GB" dirty="0"/>
              <a:t> was very difficult</a:t>
            </a:r>
          </a:p>
          <a:p>
            <a:r>
              <a:rPr lang="en-GB" dirty="0"/>
              <a:t>In the midst of all the difficulties there was lack of various fresh fruits and vegetables</a:t>
            </a:r>
          </a:p>
          <a:p>
            <a:r>
              <a:rPr lang="en-GB" dirty="0"/>
              <a:t>The early Girmityas had to turn to non vegetarian and commence eating fish, crabs, prawns, lobsters, turtles and wild pigs</a:t>
            </a:r>
            <a:endParaRPr lang="en-AU" dirty="0"/>
          </a:p>
        </p:txBody>
      </p:sp>
    </p:spTree>
    <p:extLst>
      <p:ext uri="{BB962C8B-B14F-4D97-AF65-F5344CB8AC3E}">
        <p14:creationId xmlns:p14="http://schemas.microsoft.com/office/powerpoint/2010/main" val="939270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9D7A-B040-8FD0-36FB-6848DD6D4CA3}"/>
              </a:ext>
            </a:extLst>
          </p:cNvPr>
          <p:cNvSpPr>
            <a:spLocks noGrp="1"/>
          </p:cNvSpPr>
          <p:nvPr>
            <p:ph type="title"/>
          </p:nvPr>
        </p:nvSpPr>
        <p:spPr/>
        <p:txBody>
          <a:bodyPr>
            <a:normAutofit/>
          </a:bodyPr>
          <a:lstStyle/>
          <a:p>
            <a:r>
              <a:rPr lang="en-GB" sz="3200" dirty="0"/>
              <a:t>Suicides, miscarriages and mortality rates amongst babies amongst the Pioneer Girmityas in the maritime islands</a:t>
            </a:r>
            <a:endParaRPr lang="en-AU" sz="3200" dirty="0"/>
          </a:p>
        </p:txBody>
      </p:sp>
      <p:sp>
        <p:nvSpPr>
          <p:cNvPr id="3" name="Content Placeholder 2">
            <a:extLst>
              <a:ext uri="{FF2B5EF4-FFF2-40B4-BE49-F238E27FC236}">
                <a16:creationId xmlns:a16="http://schemas.microsoft.com/office/drawing/2014/main" id="{73AFB7A3-B57A-D297-DCAC-02E3F6D8DEB9}"/>
              </a:ext>
            </a:extLst>
          </p:cNvPr>
          <p:cNvSpPr>
            <a:spLocks noGrp="1"/>
          </p:cNvSpPr>
          <p:nvPr>
            <p:ph idx="1"/>
          </p:nvPr>
        </p:nvSpPr>
        <p:spPr/>
        <p:txBody>
          <a:bodyPr/>
          <a:lstStyle/>
          <a:p>
            <a:r>
              <a:rPr lang="en-GB" dirty="0"/>
              <a:t>The lack of any governance, exploitation, isolation on islands or even on the mainland in </a:t>
            </a:r>
            <a:r>
              <a:rPr lang="en-GB" dirty="0" err="1"/>
              <a:t>Wainunu</a:t>
            </a:r>
            <a:r>
              <a:rPr lang="en-GB" dirty="0"/>
              <a:t> Bay and Natewa Bay led to suicide amongst men and women</a:t>
            </a:r>
          </a:p>
          <a:p>
            <a:r>
              <a:rPr lang="en-GB" dirty="0"/>
              <a:t>Miscarriages and new born mortality rates amongst the pioneer Girmityas was common however, it is difficult to put any figures because of lack of data.</a:t>
            </a:r>
          </a:p>
          <a:p>
            <a:r>
              <a:rPr lang="en-GB" dirty="0"/>
              <a:t>Biggest Advantage for Pioneer Girmityas. It was the supply of fresh clean water which assisted them to keep themselves hygienically clean with bathing in the fresh clean rivers or water fall or swimming holes</a:t>
            </a:r>
            <a:endParaRPr lang="en-AU" dirty="0"/>
          </a:p>
        </p:txBody>
      </p:sp>
    </p:spTree>
    <p:extLst>
      <p:ext uri="{BB962C8B-B14F-4D97-AF65-F5344CB8AC3E}">
        <p14:creationId xmlns:p14="http://schemas.microsoft.com/office/powerpoint/2010/main" val="3772974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56FE-83E7-0BF2-FF89-445E6E7A7FC4}"/>
              </a:ext>
            </a:extLst>
          </p:cNvPr>
          <p:cNvSpPr>
            <a:spLocks noGrp="1"/>
          </p:cNvSpPr>
          <p:nvPr>
            <p:ph type="title"/>
          </p:nvPr>
        </p:nvSpPr>
        <p:spPr/>
        <p:txBody>
          <a:bodyPr>
            <a:normAutofit/>
          </a:bodyPr>
          <a:lstStyle/>
          <a:p>
            <a:r>
              <a:rPr lang="en-GB" sz="3200" dirty="0"/>
              <a:t>Observations and comments</a:t>
            </a:r>
            <a:endParaRPr lang="en-AU" sz="3200" dirty="0"/>
          </a:p>
        </p:txBody>
      </p:sp>
      <p:sp>
        <p:nvSpPr>
          <p:cNvPr id="3" name="Content Placeholder 2">
            <a:extLst>
              <a:ext uri="{FF2B5EF4-FFF2-40B4-BE49-F238E27FC236}">
                <a16:creationId xmlns:a16="http://schemas.microsoft.com/office/drawing/2014/main" id="{7D4ACC94-4269-3656-8FE1-A09B0BBBF162}"/>
              </a:ext>
            </a:extLst>
          </p:cNvPr>
          <p:cNvSpPr>
            <a:spLocks noGrp="1"/>
          </p:cNvSpPr>
          <p:nvPr>
            <p:ph idx="1"/>
          </p:nvPr>
        </p:nvSpPr>
        <p:spPr/>
        <p:txBody>
          <a:bodyPr/>
          <a:lstStyle/>
          <a:p>
            <a:r>
              <a:rPr lang="en-GB" dirty="0"/>
              <a:t>The pioneer Girmityas who arrived on Leonidas and afterwards and settled on maritime islands contributed enormously towards the development of the copra, cotton, vanilla, banana, tea and coffee plantation including rice farming for sustainability</a:t>
            </a:r>
          </a:p>
          <a:p>
            <a:r>
              <a:rPr lang="en-GB" dirty="0"/>
              <a:t>The question of compensation and due money not paid has to be  raised with the British Government and Unilever in United Kingdom</a:t>
            </a:r>
          </a:p>
          <a:p>
            <a:r>
              <a:rPr lang="en-GB" dirty="0"/>
              <a:t>Much research still needs to happen concerning relocation and being evicted from 1940 till the early 1960s and the constant uncertainties regarding land tenure till 1965.</a:t>
            </a:r>
            <a:endParaRPr lang="en-AU" dirty="0"/>
          </a:p>
        </p:txBody>
      </p:sp>
    </p:spTree>
    <p:extLst>
      <p:ext uri="{BB962C8B-B14F-4D97-AF65-F5344CB8AC3E}">
        <p14:creationId xmlns:p14="http://schemas.microsoft.com/office/powerpoint/2010/main" val="900494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ED6EA-428C-A874-66E7-214D863F4882}"/>
              </a:ext>
            </a:extLst>
          </p:cNvPr>
          <p:cNvSpPr>
            <a:spLocks noGrp="1"/>
          </p:cNvSpPr>
          <p:nvPr>
            <p:ph type="title"/>
          </p:nvPr>
        </p:nvSpPr>
        <p:spPr/>
        <p:txBody>
          <a:bodyPr>
            <a:normAutofit/>
          </a:bodyPr>
          <a:lstStyle/>
          <a:p>
            <a:r>
              <a:rPr lang="en-GB" sz="3200" dirty="0"/>
              <a:t>Author and Background</a:t>
            </a:r>
            <a:endParaRPr lang="en-AU" sz="3200" dirty="0"/>
          </a:p>
        </p:txBody>
      </p:sp>
      <p:sp>
        <p:nvSpPr>
          <p:cNvPr id="3" name="Content Placeholder 2">
            <a:extLst>
              <a:ext uri="{FF2B5EF4-FFF2-40B4-BE49-F238E27FC236}">
                <a16:creationId xmlns:a16="http://schemas.microsoft.com/office/drawing/2014/main" id="{0FC49E50-2420-3C8F-5EE7-566CDEFCDC7B}"/>
              </a:ext>
            </a:extLst>
          </p:cNvPr>
          <p:cNvSpPr>
            <a:spLocks noGrp="1"/>
          </p:cNvSpPr>
          <p:nvPr>
            <p:ph idx="1"/>
          </p:nvPr>
        </p:nvSpPr>
        <p:spPr/>
        <p:txBody>
          <a:bodyPr/>
          <a:lstStyle/>
          <a:p>
            <a:r>
              <a:rPr lang="en-GB" dirty="0"/>
              <a:t>Pravind Kumar Brisbane Queensland Australia</a:t>
            </a:r>
          </a:p>
          <a:p>
            <a:r>
              <a:rPr lang="en-GB" dirty="0"/>
              <a:t>Born in Ba Fiji and migrated to Australia 35 years ago</a:t>
            </a:r>
          </a:p>
          <a:p>
            <a:r>
              <a:rPr lang="en-GB" dirty="0"/>
              <a:t>Voluntary Girmit Researcher for nearly five years</a:t>
            </a:r>
          </a:p>
          <a:p>
            <a:r>
              <a:rPr lang="en-GB" dirty="0"/>
              <a:t>Occupation: Human Resources and Industrial Relations Professional</a:t>
            </a:r>
          </a:p>
          <a:p>
            <a:r>
              <a:rPr lang="en-GB" dirty="0"/>
              <a:t>Girmitya Ancestors- From </a:t>
            </a:r>
            <a:r>
              <a:rPr lang="en-GB" dirty="0" err="1"/>
              <a:t>Maharjganj</a:t>
            </a:r>
            <a:r>
              <a:rPr lang="en-GB" dirty="0"/>
              <a:t> in Uttar </a:t>
            </a:r>
            <a:r>
              <a:rPr lang="en-GB" dirty="0" err="1"/>
              <a:t>Pardesh</a:t>
            </a:r>
            <a:r>
              <a:rPr lang="en-GB" dirty="0"/>
              <a:t>, </a:t>
            </a:r>
            <a:r>
              <a:rPr lang="en-GB" dirty="0" err="1"/>
              <a:t>Ikauna</a:t>
            </a:r>
            <a:r>
              <a:rPr lang="en-GB" dirty="0"/>
              <a:t> in Uttar </a:t>
            </a:r>
            <a:r>
              <a:rPr lang="en-GB" dirty="0" err="1"/>
              <a:t>Pardesh</a:t>
            </a:r>
            <a:r>
              <a:rPr lang="en-GB" dirty="0"/>
              <a:t> and Ajmer in Rajasthan</a:t>
            </a:r>
          </a:p>
          <a:p>
            <a:r>
              <a:rPr lang="en-GB" dirty="0"/>
              <a:t>Pioneer Girmityas  families settled in </a:t>
            </a:r>
            <a:r>
              <a:rPr lang="en-GB" dirty="0" err="1"/>
              <a:t>Malolo</a:t>
            </a:r>
            <a:r>
              <a:rPr lang="en-GB" dirty="0"/>
              <a:t> Nadi and </a:t>
            </a:r>
            <a:r>
              <a:rPr lang="en-GB" dirty="0" err="1"/>
              <a:t>VeloVelo</a:t>
            </a:r>
            <a:r>
              <a:rPr lang="en-GB" dirty="0"/>
              <a:t> and </a:t>
            </a:r>
            <a:r>
              <a:rPr lang="en-GB" dirty="0" err="1"/>
              <a:t>Lovu</a:t>
            </a:r>
            <a:r>
              <a:rPr lang="en-GB" dirty="0"/>
              <a:t> in </a:t>
            </a:r>
            <a:r>
              <a:rPr lang="en-GB"/>
              <a:t>Lautoka Fiji.</a:t>
            </a:r>
            <a:endParaRPr lang="en-AU" dirty="0"/>
          </a:p>
        </p:txBody>
      </p:sp>
    </p:spTree>
    <p:extLst>
      <p:ext uri="{BB962C8B-B14F-4D97-AF65-F5344CB8AC3E}">
        <p14:creationId xmlns:p14="http://schemas.microsoft.com/office/powerpoint/2010/main" val="1214328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2200F-1E7E-DB23-8390-D2C6BC6883A5}"/>
              </a:ext>
            </a:extLst>
          </p:cNvPr>
          <p:cNvSpPr>
            <a:spLocks noGrp="1"/>
          </p:cNvSpPr>
          <p:nvPr>
            <p:ph type="title"/>
          </p:nvPr>
        </p:nvSpPr>
        <p:spPr/>
        <p:txBody>
          <a:bodyPr>
            <a:normAutofit/>
          </a:bodyPr>
          <a:lstStyle/>
          <a:p>
            <a:r>
              <a:rPr lang="en-GB" sz="3200" dirty="0"/>
              <a:t>Economy of Rabi Island from 1879 onwards till 1940</a:t>
            </a:r>
            <a:endParaRPr lang="en-AU" sz="3200" dirty="0"/>
          </a:p>
        </p:txBody>
      </p:sp>
      <p:sp>
        <p:nvSpPr>
          <p:cNvPr id="3" name="Content Placeholder 2">
            <a:extLst>
              <a:ext uri="{FF2B5EF4-FFF2-40B4-BE49-F238E27FC236}">
                <a16:creationId xmlns:a16="http://schemas.microsoft.com/office/drawing/2014/main" id="{688ED90D-7A8D-9C5D-C081-A27B94A8E717}"/>
              </a:ext>
            </a:extLst>
          </p:cNvPr>
          <p:cNvSpPr>
            <a:spLocks noGrp="1"/>
          </p:cNvSpPr>
          <p:nvPr>
            <p:ph idx="1"/>
          </p:nvPr>
        </p:nvSpPr>
        <p:spPr/>
        <p:txBody>
          <a:bodyPr>
            <a:normAutofit lnSpcReduction="10000"/>
          </a:bodyPr>
          <a:lstStyle/>
          <a:p>
            <a:r>
              <a:rPr lang="en-GB" dirty="0"/>
              <a:t>Rabi Island thrived under the Girmityas</a:t>
            </a:r>
          </a:p>
          <a:p>
            <a:r>
              <a:rPr lang="en-GB" dirty="0"/>
              <a:t>It was described as the most developed island within the British Colonies.</a:t>
            </a:r>
          </a:p>
          <a:p>
            <a:r>
              <a:rPr lang="en-GB" dirty="0"/>
              <a:t>A sugar cane plantation of 30 acres was established, rice farming, cows kept for fresh milk, breadfruit and jackfruit plantation</a:t>
            </a:r>
          </a:p>
          <a:p>
            <a:r>
              <a:rPr lang="en-GB" dirty="0"/>
              <a:t>A wharf was built to export copra overseas</a:t>
            </a:r>
          </a:p>
          <a:p>
            <a:r>
              <a:rPr lang="en-GB" dirty="0"/>
              <a:t>Girmityas malnourished on the island few times with limited flour and groceries provided to the Girmityas</a:t>
            </a:r>
          </a:p>
          <a:p>
            <a:r>
              <a:rPr lang="en-GB" dirty="0"/>
              <a:t>Island was later sold by Captain John Hill who took retirement on the island of Taveuni</a:t>
            </a:r>
            <a:endParaRPr lang="en-AU" dirty="0"/>
          </a:p>
        </p:txBody>
      </p:sp>
    </p:spTree>
    <p:extLst>
      <p:ext uri="{BB962C8B-B14F-4D97-AF65-F5344CB8AC3E}">
        <p14:creationId xmlns:p14="http://schemas.microsoft.com/office/powerpoint/2010/main" val="221611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08150-DE9B-2E3C-22A8-08DC085A9219}"/>
              </a:ext>
            </a:extLst>
          </p:cNvPr>
          <p:cNvSpPr>
            <a:spLocks noGrp="1"/>
          </p:cNvSpPr>
          <p:nvPr>
            <p:ph type="title"/>
          </p:nvPr>
        </p:nvSpPr>
        <p:spPr/>
        <p:txBody>
          <a:bodyPr>
            <a:normAutofit/>
          </a:bodyPr>
          <a:lstStyle/>
          <a:p>
            <a:r>
              <a:rPr lang="en-GB" sz="3200" dirty="0"/>
              <a:t>Life under Lever Brothers now called </a:t>
            </a:r>
            <a:r>
              <a:rPr lang="en-GB" sz="3200" dirty="0" err="1"/>
              <a:t>Uniliver</a:t>
            </a:r>
            <a:endParaRPr lang="en-AU" sz="3200" dirty="0"/>
          </a:p>
        </p:txBody>
      </p:sp>
      <p:sp>
        <p:nvSpPr>
          <p:cNvPr id="3" name="Content Placeholder 2">
            <a:extLst>
              <a:ext uri="{FF2B5EF4-FFF2-40B4-BE49-F238E27FC236}">
                <a16:creationId xmlns:a16="http://schemas.microsoft.com/office/drawing/2014/main" id="{4C95EDE2-0FA0-B8C3-92BF-82923C6F30FA}"/>
              </a:ext>
            </a:extLst>
          </p:cNvPr>
          <p:cNvSpPr>
            <a:spLocks noGrp="1"/>
          </p:cNvSpPr>
          <p:nvPr>
            <p:ph idx="1"/>
          </p:nvPr>
        </p:nvSpPr>
        <p:spPr/>
        <p:txBody>
          <a:bodyPr/>
          <a:lstStyle/>
          <a:p>
            <a:r>
              <a:rPr lang="en-GB" dirty="0"/>
              <a:t>Life under Lever Brothers was very difficult</a:t>
            </a:r>
          </a:p>
          <a:p>
            <a:r>
              <a:rPr lang="en-GB" dirty="0"/>
              <a:t>The management was undertaken by the General Manager Percy Lyons</a:t>
            </a:r>
          </a:p>
          <a:p>
            <a:r>
              <a:rPr lang="en-GB" dirty="0"/>
              <a:t>Girmityas were whipped, ladies married and unmarried raped or treated as sex slaves</a:t>
            </a:r>
          </a:p>
          <a:p>
            <a:r>
              <a:rPr lang="en-GB" dirty="0"/>
              <a:t>Estimation is between 20 to 40 Girmityas were shot dead and buried at three different locations on Rabi Island</a:t>
            </a:r>
          </a:p>
          <a:p>
            <a:r>
              <a:rPr lang="en-GB" dirty="0"/>
              <a:t>The owner Mr Lever actually paid a visit from United Kingdom to Rabi Island to oversee the operations</a:t>
            </a:r>
            <a:endParaRPr lang="en-AU" dirty="0"/>
          </a:p>
        </p:txBody>
      </p:sp>
    </p:spTree>
    <p:extLst>
      <p:ext uri="{BB962C8B-B14F-4D97-AF65-F5344CB8AC3E}">
        <p14:creationId xmlns:p14="http://schemas.microsoft.com/office/powerpoint/2010/main" val="129824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EBB3E-C1F6-3070-5EA9-73AA4DFB8E55}"/>
              </a:ext>
            </a:extLst>
          </p:cNvPr>
          <p:cNvSpPr>
            <a:spLocks noGrp="1"/>
          </p:cNvSpPr>
          <p:nvPr>
            <p:ph type="title"/>
          </p:nvPr>
        </p:nvSpPr>
        <p:spPr/>
        <p:txBody>
          <a:bodyPr>
            <a:normAutofit/>
          </a:bodyPr>
          <a:lstStyle/>
          <a:p>
            <a:r>
              <a:rPr lang="en-GB" sz="3200" dirty="0"/>
              <a:t>Super profits made from 1900 to 1940 on Rabi Island</a:t>
            </a:r>
            <a:endParaRPr lang="en-AU" sz="3200" dirty="0"/>
          </a:p>
        </p:txBody>
      </p:sp>
      <p:sp>
        <p:nvSpPr>
          <p:cNvPr id="3" name="Content Placeholder 2">
            <a:extLst>
              <a:ext uri="{FF2B5EF4-FFF2-40B4-BE49-F238E27FC236}">
                <a16:creationId xmlns:a16="http://schemas.microsoft.com/office/drawing/2014/main" id="{5C591006-0783-4268-8B70-F3D11DE991F7}"/>
              </a:ext>
            </a:extLst>
          </p:cNvPr>
          <p:cNvSpPr>
            <a:spLocks noGrp="1"/>
          </p:cNvSpPr>
          <p:nvPr>
            <p:ph idx="1"/>
          </p:nvPr>
        </p:nvSpPr>
        <p:spPr/>
        <p:txBody>
          <a:bodyPr>
            <a:normAutofit lnSpcReduction="10000"/>
          </a:bodyPr>
          <a:lstStyle/>
          <a:p>
            <a:r>
              <a:rPr lang="en-GB" dirty="0"/>
              <a:t>Captain John Hill and Lever Brothers made super profits from the Copra Estate</a:t>
            </a:r>
          </a:p>
          <a:p>
            <a:r>
              <a:rPr lang="en-GB" dirty="0"/>
              <a:t>Though Indenture System was abolished in 1916 nothing changed on Rabi Island</a:t>
            </a:r>
          </a:p>
          <a:p>
            <a:r>
              <a:rPr lang="en-GB" dirty="0"/>
              <a:t>No one till today knows how payment was made to the Girmityas who worked on the island from 1879 to 1940</a:t>
            </a:r>
          </a:p>
          <a:p>
            <a:r>
              <a:rPr lang="en-GB" dirty="0"/>
              <a:t>Island was sold to the British Government to settle the Banabans from Ocean Island because the phosphate had depleted</a:t>
            </a:r>
          </a:p>
          <a:p>
            <a:r>
              <a:rPr lang="en-GB" dirty="0"/>
              <a:t>Girmityas were kicked out and resettled on </a:t>
            </a:r>
            <a:r>
              <a:rPr lang="en-GB" dirty="0" err="1"/>
              <a:t>Waimotu</a:t>
            </a:r>
            <a:r>
              <a:rPr lang="en-GB" dirty="0"/>
              <a:t>, </a:t>
            </a:r>
            <a:r>
              <a:rPr lang="en-GB" dirty="0" err="1"/>
              <a:t>Nacolase</a:t>
            </a:r>
            <a:r>
              <a:rPr lang="en-GB" dirty="0"/>
              <a:t>, Taveuni and other copra estates around </a:t>
            </a:r>
            <a:r>
              <a:rPr lang="en-GB" dirty="0" err="1"/>
              <a:t>Savusavu</a:t>
            </a:r>
            <a:endParaRPr lang="en-AU" dirty="0"/>
          </a:p>
        </p:txBody>
      </p:sp>
    </p:spTree>
    <p:extLst>
      <p:ext uri="{BB962C8B-B14F-4D97-AF65-F5344CB8AC3E}">
        <p14:creationId xmlns:p14="http://schemas.microsoft.com/office/powerpoint/2010/main" val="1127435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841E-62A2-1ECA-9E74-AC9E1D5B6E11}"/>
              </a:ext>
            </a:extLst>
          </p:cNvPr>
          <p:cNvSpPr>
            <a:spLocks noGrp="1"/>
          </p:cNvSpPr>
          <p:nvPr>
            <p:ph type="title"/>
          </p:nvPr>
        </p:nvSpPr>
        <p:spPr/>
        <p:txBody>
          <a:bodyPr>
            <a:normAutofit/>
          </a:bodyPr>
          <a:lstStyle/>
          <a:p>
            <a:r>
              <a:rPr lang="en-GB" sz="3200" dirty="0"/>
              <a:t>Girmityas, Leonidas and Taveuni </a:t>
            </a:r>
            <a:endParaRPr lang="en-AU" sz="3200" dirty="0"/>
          </a:p>
        </p:txBody>
      </p:sp>
      <p:sp>
        <p:nvSpPr>
          <p:cNvPr id="3" name="Content Placeholder 2">
            <a:extLst>
              <a:ext uri="{FF2B5EF4-FFF2-40B4-BE49-F238E27FC236}">
                <a16:creationId xmlns:a16="http://schemas.microsoft.com/office/drawing/2014/main" id="{944ACC6A-ED79-57E8-3712-B89D9E871C06}"/>
              </a:ext>
            </a:extLst>
          </p:cNvPr>
          <p:cNvSpPr>
            <a:spLocks noGrp="1"/>
          </p:cNvSpPr>
          <p:nvPr>
            <p:ph idx="1"/>
          </p:nvPr>
        </p:nvSpPr>
        <p:spPr/>
        <p:txBody>
          <a:bodyPr/>
          <a:lstStyle/>
          <a:p>
            <a:r>
              <a:rPr lang="en-GB" dirty="0"/>
              <a:t>Girmityas from Leonidas around 130 were taken to the island of Taveuni</a:t>
            </a:r>
          </a:p>
          <a:p>
            <a:r>
              <a:rPr lang="en-GB" dirty="0"/>
              <a:t>They worked on the copra estate owned by Moses and later on the estate owned by Tarte</a:t>
            </a:r>
          </a:p>
          <a:p>
            <a:r>
              <a:rPr lang="en-GB" dirty="0"/>
              <a:t>More than 250,000 coconut palms were planted on the three copra estates on the island of Taveuni</a:t>
            </a:r>
          </a:p>
          <a:p>
            <a:r>
              <a:rPr lang="en-GB" dirty="0"/>
              <a:t>Girmityas were housed in rock houses built by Girmityas</a:t>
            </a:r>
          </a:p>
          <a:p>
            <a:r>
              <a:rPr lang="en-GB" dirty="0"/>
              <a:t>Long fence lines of rocks were built by Girmityas</a:t>
            </a:r>
          </a:p>
          <a:p>
            <a:r>
              <a:rPr lang="en-GB" dirty="0"/>
              <a:t>Two wharfs were built to export copra from Taveuni</a:t>
            </a:r>
            <a:endParaRPr lang="en-AU" dirty="0"/>
          </a:p>
        </p:txBody>
      </p:sp>
    </p:spTree>
    <p:extLst>
      <p:ext uri="{BB962C8B-B14F-4D97-AF65-F5344CB8AC3E}">
        <p14:creationId xmlns:p14="http://schemas.microsoft.com/office/powerpoint/2010/main" val="163037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9EE73-60EE-51F7-0DBD-FFFFBC6AB9D5}"/>
              </a:ext>
            </a:extLst>
          </p:cNvPr>
          <p:cNvSpPr>
            <a:spLocks noGrp="1"/>
          </p:cNvSpPr>
          <p:nvPr>
            <p:ph type="title"/>
          </p:nvPr>
        </p:nvSpPr>
        <p:spPr/>
        <p:txBody>
          <a:bodyPr>
            <a:normAutofit/>
          </a:bodyPr>
          <a:lstStyle/>
          <a:p>
            <a:r>
              <a:rPr lang="en-GB" sz="3200" dirty="0"/>
              <a:t>Taveuni, Girmityas and the development of Sugar Cane plantations</a:t>
            </a:r>
            <a:endParaRPr lang="en-AU" sz="3200" dirty="0"/>
          </a:p>
        </p:txBody>
      </p:sp>
      <p:sp>
        <p:nvSpPr>
          <p:cNvPr id="3" name="Content Placeholder 2">
            <a:extLst>
              <a:ext uri="{FF2B5EF4-FFF2-40B4-BE49-F238E27FC236}">
                <a16:creationId xmlns:a16="http://schemas.microsoft.com/office/drawing/2014/main" id="{80BD1872-58B2-096B-5DC0-BAC8468975DA}"/>
              </a:ext>
            </a:extLst>
          </p:cNvPr>
          <p:cNvSpPr>
            <a:spLocks noGrp="1"/>
          </p:cNvSpPr>
          <p:nvPr>
            <p:ph idx="1"/>
          </p:nvPr>
        </p:nvSpPr>
        <p:spPr/>
        <p:txBody>
          <a:bodyPr/>
          <a:lstStyle/>
          <a:p>
            <a:r>
              <a:rPr lang="en-GB" dirty="0"/>
              <a:t>Two sugar cane mills were established on island of Taveuni</a:t>
            </a:r>
          </a:p>
          <a:p>
            <a:r>
              <a:rPr lang="en-GB" dirty="0"/>
              <a:t>The mills operated for 15 to 20 years in duration</a:t>
            </a:r>
          </a:p>
          <a:p>
            <a:r>
              <a:rPr lang="en-GB" dirty="0"/>
              <a:t>Girmityas were housed in coolie houses with houses and exterior concrete stoves still remaining</a:t>
            </a:r>
          </a:p>
          <a:p>
            <a:r>
              <a:rPr lang="en-GB" dirty="0"/>
              <a:t>Two jetties were built to bring in Girmitya labourers and export sugar</a:t>
            </a:r>
          </a:p>
          <a:p>
            <a:r>
              <a:rPr lang="en-GB" dirty="0"/>
              <a:t>Upon the closure of the sugar mills, the Girmityas took alternative employment on copra estates on Taveuni</a:t>
            </a:r>
          </a:p>
          <a:p>
            <a:r>
              <a:rPr lang="en-GB" dirty="0"/>
              <a:t>Living conditions were extremely difficult</a:t>
            </a:r>
          </a:p>
          <a:p>
            <a:endParaRPr lang="en-AU" dirty="0"/>
          </a:p>
        </p:txBody>
      </p:sp>
    </p:spTree>
    <p:extLst>
      <p:ext uri="{BB962C8B-B14F-4D97-AF65-F5344CB8AC3E}">
        <p14:creationId xmlns:p14="http://schemas.microsoft.com/office/powerpoint/2010/main" val="1145640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E068-5616-8F7D-AEE8-DC70F6589E06}"/>
              </a:ext>
            </a:extLst>
          </p:cNvPr>
          <p:cNvSpPr>
            <a:spLocks noGrp="1"/>
          </p:cNvSpPr>
          <p:nvPr>
            <p:ph type="title"/>
          </p:nvPr>
        </p:nvSpPr>
        <p:spPr/>
        <p:txBody>
          <a:bodyPr>
            <a:normAutofit/>
          </a:bodyPr>
          <a:lstStyle/>
          <a:p>
            <a:r>
              <a:rPr lang="en-GB" sz="3200" dirty="0"/>
              <a:t>Girmityas, Leonidas and Taveuni</a:t>
            </a:r>
            <a:endParaRPr lang="en-AU" sz="3200" dirty="0"/>
          </a:p>
        </p:txBody>
      </p:sp>
      <p:sp>
        <p:nvSpPr>
          <p:cNvPr id="3" name="Content Placeholder 2">
            <a:extLst>
              <a:ext uri="{FF2B5EF4-FFF2-40B4-BE49-F238E27FC236}">
                <a16:creationId xmlns:a16="http://schemas.microsoft.com/office/drawing/2014/main" id="{9D3719D4-AD99-C1CA-1D27-247B6A60815D}"/>
              </a:ext>
            </a:extLst>
          </p:cNvPr>
          <p:cNvSpPr>
            <a:spLocks noGrp="1"/>
          </p:cNvSpPr>
          <p:nvPr>
            <p:ph idx="1"/>
          </p:nvPr>
        </p:nvSpPr>
        <p:spPr/>
        <p:txBody>
          <a:bodyPr/>
          <a:lstStyle/>
          <a:p>
            <a:r>
              <a:rPr lang="en-GB" dirty="0"/>
              <a:t>Monetary payment or how wages were paid is not known till today for these Girmityas</a:t>
            </a:r>
          </a:p>
          <a:p>
            <a:r>
              <a:rPr lang="en-GB" dirty="0"/>
              <a:t>On Taveuni, the sacrifice of the Girmityas produced three of the richest families in Fiji for a very long period of time</a:t>
            </a:r>
          </a:p>
          <a:p>
            <a:r>
              <a:rPr lang="en-GB" dirty="0"/>
              <a:t>It is also known but not talked of Girmityas shot dead since the owners did not wish to make any monetary payment due rightfully to the Girmityas</a:t>
            </a:r>
          </a:p>
          <a:p>
            <a:r>
              <a:rPr lang="en-GB" dirty="0"/>
              <a:t>The hardship and poverty made the Girmityas more determined and went on to establish primary schools for education of Girmitya children without any assistance from the British Masters</a:t>
            </a:r>
            <a:endParaRPr lang="en-AU" dirty="0"/>
          </a:p>
        </p:txBody>
      </p:sp>
    </p:spTree>
    <p:extLst>
      <p:ext uri="{BB962C8B-B14F-4D97-AF65-F5344CB8AC3E}">
        <p14:creationId xmlns:p14="http://schemas.microsoft.com/office/powerpoint/2010/main" val="3503793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1DD2C-2A60-F49E-BDB1-9E3F045A51A6}"/>
              </a:ext>
            </a:extLst>
          </p:cNvPr>
          <p:cNvSpPr>
            <a:spLocks noGrp="1"/>
          </p:cNvSpPr>
          <p:nvPr>
            <p:ph type="title"/>
          </p:nvPr>
        </p:nvSpPr>
        <p:spPr/>
        <p:txBody>
          <a:bodyPr>
            <a:normAutofit/>
          </a:bodyPr>
          <a:lstStyle/>
          <a:p>
            <a:r>
              <a:rPr lang="en-GB" sz="3200" dirty="0"/>
              <a:t>The First Girmityas to </a:t>
            </a:r>
            <a:r>
              <a:rPr lang="en-GB" sz="3200" dirty="0" err="1"/>
              <a:t>Wainunu</a:t>
            </a:r>
            <a:r>
              <a:rPr lang="en-GB" sz="3200" dirty="0"/>
              <a:t> Bay in Vanua Levu and life on Copra, Cotton and Tea Plantations</a:t>
            </a:r>
            <a:endParaRPr lang="en-AU" sz="3200" dirty="0"/>
          </a:p>
        </p:txBody>
      </p:sp>
      <p:sp>
        <p:nvSpPr>
          <p:cNvPr id="3" name="Content Placeholder 2">
            <a:extLst>
              <a:ext uri="{FF2B5EF4-FFF2-40B4-BE49-F238E27FC236}">
                <a16:creationId xmlns:a16="http://schemas.microsoft.com/office/drawing/2014/main" id="{946711C4-D211-AF78-28A4-AEA1C36B0971}"/>
              </a:ext>
            </a:extLst>
          </p:cNvPr>
          <p:cNvSpPr>
            <a:spLocks noGrp="1"/>
          </p:cNvSpPr>
          <p:nvPr>
            <p:ph idx="1"/>
          </p:nvPr>
        </p:nvSpPr>
        <p:spPr/>
        <p:txBody>
          <a:bodyPr/>
          <a:lstStyle/>
          <a:p>
            <a:r>
              <a:rPr lang="en-GB" dirty="0"/>
              <a:t>From 1880 onwards the Girmityas were taken to </a:t>
            </a:r>
            <a:r>
              <a:rPr lang="en-GB" dirty="0" err="1"/>
              <a:t>Wainunu</a:t>
            </a:r>
            <a:r>
              <a:rPr lang="en-GB" dirty="0"/>
              <a:t> Bay first to work on David Whippy Estate, Captain Robbie and </a:t>
            </a:r>
            <a:r>
              <a:rPr lang="en-GB" dirty="0" err="1"/>
              <a:t>Kaciwaqa</a:t>
            </a:r>
            <a:r>
              <a:rPr lang="en-GB" dirty="0"/>
              <a:t> Estate</a:t>
            </a:r>
          </a:p>
          <a:p>
            <a:r>
              <a:rPr lang="en-GB" dirty="0"/>
              <a:t>Girmityas were taken first to David Whippy estate and planted cotton, coconut palms, vanilla and bananas. The estate was more than 25,000 acres.</a:t>
            </a:r>
          </a:p>
          <a:p>
            <a:r>
              <a:rPr lang="en-GB" dirty="0"/>
              <a:t>A tea plantation of 250 acres was established on Captain Robbie plantation and tea was exported to Australia and NZ. </a:t>
            </a:r>
          </a:p>
          <a:p>
            <a:r>
              <a:rPr lang="en-GB" dirty="0" err="1"/>
              <a:t>Kaciwaqa</a:t>
            </a:r>
            <a:r>
              <a:rPr lang="en-GB" dirty="0"/>
              <a:t> was established as one of the largest copra estate in </a:t>
            </a:r>
            <a:r>
              <a:rPr lang="en-GB" dirty="0" err="1"/>
              <a:t>Wainunu</a:t>
            </a:r>
            <a:r>
              <a:rPr lang="en-GB" dirty="0"/>
              <a:t> Bay</a:t>
            </a:r>
            <a:endParaRPr lang="en-AU" dirty="0"/>
          </a:p>
        </p:txBody>
      </p:sp>
    </p:spTree>
    <p:extLst>
      <p:ext uri="{BB962C8B-B14F-4D97-AF65-F5344CB8AC3E}">
        <p14:creationId xmlns:p14="http://schemas.microsoft.com/office/powerpoint/2010/main" val="2967158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212</TotalTime>
  <Words>2399</Words>
  <Application>Microsoft Office PowerPoint</Application>
  <PresentationFormat>Widescreen</PresentationFormat>
  <Paragraphs>135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Aptos</vt:lpstr>
      <vt:lpstr>Aptos Display</vt:lpstr>
      <vt:lpstr>Arial</vt:lpstr>
      <vt:lpstr>Office Theme</vt:lpstr>
      <vt:lpstr>The First Girmityas to Fiji and the life and exploitation on copra plantations in Fiji</vt:lpstr>
      <vt:lpstr>Girmityas, Leonidas, Yanuca Lai Lai, Rabi Island, Taveuni, Wainunu  Bay, Waimotu and Nacolase Copra Estate</vt:lpstr>
      <vt:lpstr>Economy of Rabi Island from 1879 onwards till 1940</vt:lpstr>
      <vt:lpstr>Life under Lever Brothers now called Uniliver</vt:lpstr>
      <vt:lpstr>Super profits made from 1900 to 1940 on Rabi Island</vt:lpstr>
      <vt:lpstr>Girmityas, Leonidas and Taveuni </vt:lpstr>
      <vt:lpstr>Taveuni, Girmityas and the development of Sugar Cane plantations</vt:lpstr>
      <vt:lpstr>Girmityas, Leonidas and Taveuni</vt:lpstr>
      <vt:lpstr>The First Girmityas to Wainunu Bay in Vanua Levu and life on Copra, Cotton and Tea Plantations</vt:lpstr>
      <vt:lpstr>The First Girmityas to Wainunu Bay in Vanua Levu and life on Copra, Cotton and Tea Plantations</vt:lpstr>
      <vt:lpstr>The First Girmityas to Wainunu Bay in Vanua Levu and life on Copra, Cotton and Tea Plantations. Life after 1940 and 1945 on these estates</vt:lpstr>
      <vt:lpstr>Mass Exploitation of Estates in Wainunu Bay and decision to escape from David Whippy Plantation</vt:lpstr>
      <vt:lpstr>Super Profits made from Farm and Copra Estates in Wainunu Bay</vt:lpstr>
      <vt:lpstr>Decline of Captain Robbie and Kaciwaqa Plantation in Wainunu Bay</vt:lpstr>
      <vt:lpstr>The new beginning of Girmityas on Waimotu and Nacolase and areas surrounding Loa/Natuvu/Natewa Bay and Taveuni</vt:lpstr>
      <vt:lpstr>Life on Waimotu, Nacolase and Loa and Natewa Bay</vt:lpstr>
      <vt:lpstr>Eviction from Loa and Natewa Bay Areas</vt:lpstr>
      <vt:lpstr>Legacy of Girmityas on Waimotu, Nacolase, Loa and Natewa Bay</vt:lpstr>
      <vt:lpstr>Girmityas taken to other Maritime Island in Lomaiviti and Lau Group </vt:lpstr>
      <vt:lpstr>Exploitation and Super Profits by White Settler Estates from the early Girmityas before Sugar Cane Industry</vt:lpstr>
      <vt:lpstr>Lack of Education of Girmitya History on the Pioneer Girmityas taken to various islands</vt:lpstr>
      <vt:lpstr>Copra, Coffee, Cocoa, Cotton, Tea Plantation and resilience of the Pioneer Girmityas</vt:lpstr>
      <vt:lpstr>Suicides, miscarriages and mortality rates amongst babies amongst the Pioneer Girmityas in the maritime islands</vt:lpstr>
      <vt:lpstr>Observations and comments</vt:lpstr>
      <vt:lpstr>Author and Background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 Kumar</dc:creator>
  <cp:lastModifiedBy>Kim Kumar</cp:lastModifiedBy>
  <cp:revision>2</cp:revision>
  <dcterms:created xsi:type="dcterms:W3CDTF">2025-04-01T06:29:51Z</dcterms:created>
  <dcterms:modified xsi:type="dcterms:W3CDTF">2025-04-08T23:54:35Z</dcterms:modified>
</cp:coreProperties>
</file>